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94" r:id="rId4"/>
    <p:sldId id="295" r:id="rId5"/>
    <p:sldId id="296" r:id="rId6"/>
    <p:sldId id="297" r:id="rId7"/>
    <p:sldId id="289" r:id="rId8"/>
    <p:sldId id="258" r:id="rId9"/>
    <p:sldId id="291" r:id="rId10"/>
    <p:sldId id="292" r:id="rId11"/>
    <p:sldId id="29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4986" autoAdjust="0"/>
  </p:normalViewPr>
  <p:slideViewPr>
    <p:cSldViewPr snapToGrid="0">
      <p:cViewPr varScale="1">
        <p:scale>
          <a:sx n="48" d="100"/>
          <a:sy n="48" d="100"/>
        </p:scale>
        <p:origin x="67" y="16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309AA3-419B-426D-B80C-196B4D9E2B89}" type="datetimeFigureOut">
              <a:rPr lang="en-GB" smtClean="0"/>
              <a:t>03/10/2022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30D141-4244-4F03-A9E9-1A68F21A93E7}" type="slidenum">
              <a:rPr lang="en-GB" smtClean="0"/>
              <a:t>‹#›</a:t>
            </a:fld>
            <a:endParaRPr lang="en-GB"/>
          </a:p>
        </p:txBody>
      </p:sp>
    </p:spTree>
    <p:extLst>
      <p:ext uri="{BB962C8B-B14F-4D97-AF65-F5344CB8AC3E}">
        <p14:creationId xmlns:p14="http://schemas.microsoft.com/office/powerpoint/2010/main" val="1609017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330D141-4244-4F03-A9E9-1A68F21A93E7}" type="slidenum">
              <a:rPr lang="en-GB" smtClean="0"/>
              <a:t>1</a:t>
            </a:fld>
            <a:endParaRPr lang="en-GB"/>
          </a:p>
        </p:txBody>
      </p:sp>
    </p:spTree>
    <p:extLst>
      <p:ext uri="{BB962C8B-B14F-4D97-AF65-F5344CB8AC3E}">
        <p14:creationId xmlns:p14="http://schemas.microsoft.com/office/powerpoint/2010/main" val="382858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Don’t misunderstand me. The work on these aims is by no means finished – in fact in some areas, work hasn’t yet begun. There is a huge amount of work to be done in all four areas to think through what is required and the best way to achieve it, before formal proposals can be developed and implemented. You can see in the Annual Report that some initiatives were built into this years annual plan as ongoing projects delayed from previous years, but work on the main themes will only start towards the end of this year. There are various committees and working groups, all made up almost entirely of u3a members from around the UK and they will be asked to look at specific areas mentioned today, and develop specific proposals. We will then be holding further consultations early next year before proposals are turned into actions There is much more information available in the Annual Report and we are also looking for members who can take part in discussions and consultations, and support the development of these strategic aims. This presentation will be made widely available throughout the membership and there is a dedicated open email address for comments: strategy@u3a.org.uk. </a:t>
            </a:r>
          </a:p>
        </p:txBody>
      </p:sp>
      <p:sp>
        <p:nvSpPr>
          <p:cNvPr id="4" name="Slide Number Placeholder 3"/>
          <p:cNvSpPr>
            <a:spLocks noGrp="1"/>
          </p:cNvSpPr>
          <p:nvPr>
            <p:ph type="sldNum" sz="quarter" idx="5"/>
          </p:nvPr>
        </p:nvSpPr>
        <p:spPr/>
        <p:txBody>
          <a:bodyPr/>
          <a:lstStyle/>
          <a:p>
            <a:fld id="{2330D141-4244-4F03-A9E9-1A68F21A93E7}" type="slidenum">
              <a:rPr lang="en-GB" smtClean="0"/>
              <a:t>10</a:t>
            </a:fld>
            <a:endParaRPr lang="en-GB"/>
          </a:p>
        </p:txBody>
      </p:sp>
    </p:spTree>
    <p:extLst>
      <p:ext uri="{BB962C8B-B14F-4D97-AF65-F5344CB8AC3E}">
        <p14:creationId xmlns:p14="http://schemas.microsoft.com/office/powerpoint/2010/main" val="2063997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main messages (good and bad) were then pulled together. There was considerable fear that membership had fallen significantly and all the indications were that a recovery would take time. Many u3as had weathered the storm remarkably well, but the u3as that were vulnerable had had little regular contact with their members largely due to low technical ability, they had little interaction with other u3as, networks and their regional trustee, and they had little energy to start a recruitment campaign, largely due to an ageing membership. There was criticism that nationally the profile of the movement was minimal to zero and this was not helping recruitment, and a number of u3as pointed to online competition that had “seduced” members during the face to face restrictions. Finally there was a strong view that members learnt best in a fun, social setting with people that they regarded as friends.</a:t>
            </a:r>
          </a:p>
        </p:txBody>
      </p:sp>
      <p:sp>
        <p:nvSpPr>
          <p:cNvPr id="4" name="Slide Number Placeholder 3"/>
          <p:cNvSpPr>
            <a:spLocks noGrp="1"/>
          </p:cNvSpPr>
          <p:nvPr>
            <p:ph type="sldNum" sz="quarter" idx="5"/>
          </p:nvPr>
        </p:nvSpPr>
        <p:spPr/>
        <p:txBody>
          <a:bodyPr/>
          <a:lstStyle/>
          <a:p>
            <a:fld id="{2330D141-4244-4F03-A9E9-1A68F21A93E7}" type="slidenum">
              <a:rPr lang="en-GB" smtClean="0"/>
              <a:t>2</a:t>
            </a:fld>
            <a:endParaRPr lang="en-GB"/>
          </a:p>
        </p:txBody>
      </p:sp>
    </p:spTree>
    <p:extLst>
      <p:ext uri="{BB962C8B-B14F-4D97-AF65-F5344CB8AC3E}">
        <p14:creationId xmlns:p14="http://schemas.microsoft.com/office/powerpoint/2010/main" val="1132016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the same theme, most members agreed that even though Trust (online) u3a and online activities had been useful and would remain attractive for some member groups, face to face contact in u3a interest groups is still preferable for the majority of members. They still regarded u3as as the basic building blocks of the movement with volunteers playing a key role at all levels in the movement, delivering peer to peer learning. </a:t>
            </a:r>
          </a:p>
        </p:txBody>
      </p:sp>
      <p:sp>
        <p:nvSpPr>
          <p:cNvPr id="4" name="Slide Number Placeholder 3"/>
          <p:cNvSpPr>
            <a:spLocks noGrp="1"/>
          </p:cNvSpPr>
          <p:nvPr>
            <p:ph type="sldNum" sz="quarter" idx="5"/>
          </p:nvPr>
        </p:nvSpPr>
        <p:spPr/>
        <p:txBody>
          <a:bodyPr/>
          <a:lstStyle/>
          <a:p>
            <a:fld id="{2330D141-4244-4F03-A9E9-1A68F21A93E7}" type="slidenum">
              <a:rPr lang="en-GB" smtClean="0"/>
              <a:t>3</a:t>
            </a:fld>
            <a:endParaRPr lang="en-GB"/>
          </a:p>
        </p:txBody>
      </p:sp>
    </p:spTree>
    <p:extLst>
      <p:ext uri="{BB962C8B-B14F-4D97-AF65-F5344CB8AC3E}">
        <p14:creationId xmlns:p14="http://schemas.microsoft.com/office/powerpoint/2010/main" val="1323483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When we asked them what type of organisation did they want to see once we clear the pandemic, there was inevitably a huge variety of views and we have summarised them here. There was a general belief that as a movement, we do not have a single and well understood identity. For instance there are knowledge gaps in who does what, and there are different interpretations about eligibility criteria. Members wanted to see an ever increasing and relevant range of activities, particularly ones that would attract new entrants and there was concern that we are not attracting enough younger members. When it comes to u3as themselves, sustainability was seen as the key.  Stable membership levels (not necessarily growing), and financial stability with the right skills readily available, were seen as key to creating well managed u3as. Members also wanted to see widening learning opportunities where they can enjoy themselves – after all our strap line is Learn, Laugh, Live.   </a:t>
            </a:r>
          </a:p>
        </p:txBody>
      </p:sp>
      <p:sp>
        <p:nvSpPr>
          <p:cNvPr id="4" name="Slide Number Placeholder 3"/>
          <p:cNvSpPr>
            <a:spLocks noGrp="1"/>
          </p:cNvSpPr>
          <p:nvPr>
            <p:ph type="sldNum" sz="quarter" idx="5"/>
          </p:nvPr>
        </p:nvSpPr>
        <p:spPr/>
        <p:txBody>
          <a:bodyPr/>
          <a:lstStyle/>
          <a:p>
            <a:fld id="{2330D141-4244-4F03-A9E9-1A68F21A93E7}" type="slidenum">
              <a:rPr lang="en-GB" smtClean="0"/>
              <a:t>4</a:t>
            </a:fld>
            <a:endParaRPr lang="en-GB"/>
          </a:p>
        </p:txBody>
      </p:sp>
    </p:spTree>
    <p:extLst>
      <p:ext uri="{BB962C8B-B14F-4D97-AF65-F5344CB8AC3E}">
        <p14:creationId xmlns:p14="http://schemas.microsoft.com/office/powerpoint/2010/main" val="204426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then grouped the hundreds of comments into four main headings that I called Cornerstones. SINGLE u3a, where members understand what the movement stands for, what its all about, what the opportunities are, and how they can contribute. Second one is ENJOY. The focus on face to face learning is paramount, but members want the range of opportunities and the learning environment to expand. Members say they learn best when they are having fun, and we do know that online learning is very attractive to some members for a wide variety of reasons. An ongoing recruitment campaign is essential and the national profile is seen as crucial to the public’s perception. For u3as to be sustainable, much of that recruitment effort needs to be focused on the NEXT GENERATION.  Finally, u3as, like many other voluntary organisations, have been in the shadow of the pandemic for almost 3 years (and for some members, it still is). We need to do everything we can as a movement to EMERGE from that shadow and, (particularly with a limited marketing budget) one of the best ways is to join forces with other like minded organisations at all levels, to get our profile known, and our voice heard.  Lets look at each one of these cornerstones in a little more detail.</a:t>
            </a:r>
          </a:p>
        </p:txBody>
      </p:sp>
      <p:sp>
        <p:nvSpPr>
          <p:cNvPr id="4" name="Slide Number Placeholder 3"/>
          <p:cNvSpPr>
            <a:spLocks noGrp="1"/>
          </p:cNvSpPr>
          <p:nvPr>
            <p:ph type="sldNum" sz="quarter" idx="5"/>
          </p:nvPr>
        </p:nvSpPr>
        <p:spPr/>
        <p:txBody>
          <a:bodyPr/>
          <a:lstStyle/>
          <a:p>
            <a:fld id="{2330D141-4244-4F03-A9E9-1A68F21A93E7}" type="slidenum">
              <a:rPr lang="en-GB" smtClean="0"/>
              <a:t>5</a:t>
            </a:fld>
            <a:endParaRPr lang="en-GB"/>
          </a:p>
        </p:txBody>
      </p:sp>
    </p:spTree>
    <p:extLst>
      <p:ext uri="{BB962C8B-B14F-4D97-AF65-F5344CB8AC3E}">
        <p14:creationId xmlns:p14="http://schemas.microsoft.com/office/powerpoint/2010/main" val="2717285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mentioned earlier that the best sustainable u3as are those that are able to regenerate themselves regularly, ensuring that the necessary skills are available with an energetic leadership team and a participating membership. People usually want to know what they are joining and clarity about what we stand for is itself an attraction to recruitment.  There has already been a tremendous amount of work done to help u3as mount recruitment campaigns and the most successful campaigns have been those which targeted specific recruitment sources such as pre-retirement courses. But many u3as point to the need for a wider national profile and more focus in recruitment.</a:t>
            </a:r>
          </a:p>
        </p:txBody>
      </p:sp>
      <p:sp>
        <p:nvSpPr>
          <p:cNvPr id="4" name="Slide Number Placeholder 3"/>
          <p:cNvSpPr>
            <a:spLocks noGrp="1"/>
          </p:cNvSpPr>
          <p:nvPr>
            <p:ph type="sldNum" sz="quarter" idx="5"/>
          </p:nvPr>
        </p:nvSpPr>
        <p:spPr/>
        <p:txBody>
          <a:bodyPr/>
          <a:lstStyle/>
          <a:p>
            <a:fld id="{2330D141-4244-4F03-A9E9-1A68F21A93E7}" type="slidenum">
              <a:rPr lang="en-GB" smtClean="0"/>
              <a:t>6</a:t>
            </a:fld>
            <a:endParaRPr lang="en-GB"/>
          </a:p>
        </p:txBody>
      </p:sp>
    </p:spTree>
    <p:extLst>
      <p:ext uri="{BB962C8B-B14F-4D97-AF65-F5344CB8AC3E}">
        <p14:creationId xmlns:p14="http://schemas.microsoft.com/office/powerpoint/2010/main" val="197810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look at the ENJOY cornerstone. I would estimate that over 90% of current learning is through local u3as and their Interest Groups (and personally I don’t see that changing greatly in the foreseeable future.) However, when Trust u3a, the online u3a, was set up in 2020, it quickly attracted over 1,000 members with around 30 joiners per month, most of whom still remain taking part in online interest groups ranging from Egyptology to </a:t>
            </a:r>
            <a:r>
              <a:rPr lang="en-GB" dirty="0" err="1"/>
              <a:t>Zentangle</a:t>
            </a:r>
            <a:r>
              <a:rPr lang="en-GB" dirty="0"/>
              <a:t>. Many ordinary u3a members still choose to take part in online workshops as part of the national learning programme, and, as I mentioned earlier, online competitors like </a:t>
            </a:r>
            <a:r>
              <a:rPr lang="en-GB" dirty="0" err="1"/>
              <a:t>Mirthy</a:t>
            </a:r>
            <a:r>
              <a:rPr lang="en-GB" dirty="0"/>
              <a:t>, </a:t>
            </a:r>
            <a:r>
              <a:rPr lang="en-GB" dirty="0" err="1"/>
              <a:t>Skillshare</a:t>
            </a:r>
            <a:r>
              <a:rPr lang="en-GB" dirty="0"/>
              <a:t> and 360 Learning are very popular. This chart shows not just u3as and online groups, but the wide range of learning opportunities that we currently provide – how many u3as have reciprocal arrangements with neighbouring u3as? how many members attend regional and network study days? how many group leaders seek advice from subject advisers ?and how many members are aware of opportunities in research/shared learning and u3a wide projects such as the High St project? Of course some u3as publish these opportunities but many more do not.  So we have a lot to do to increase awareness and provide enhanced opportunities for those who want it.</a:t>
            </a:r>
          </a:p>
        </p:txBody>
      </p:sp>
      <p:sp>
        <p:nvSpPr>
          <p:cNvPr id="4" name="Slide Number Placeholder 3"/>
          <p:cNvSpPr>
            <a:spLocks noGrp="1"/>
          </p:cNvSpPr>
          <p:nvPr>
            <p:ph type="sldNum" sz="quarter" idx="5"/>
          </p:nvPr>
        </p:nvSpPr>
        <p:spPr/>
        <p:txBody>
          <a:bodyPr/>
          <a:lstStyle/>
          <a:p>
            <a:fld id="{2330D141-4244-4F03-A9E9-1A68F21A93E7}" type="slidenum">
              <a:rPr lang="en-GB" smtClean="0"/>
              <a:t>7</a:t>
            </a:fld>
            <a:endParaRPr lang="en-GB"/>
          </a:p>
        </p:txBody>
      </p:sp>
    </p:spTree>
    <p:extLst>
      <p:ext uri="{BB962C8B-B14F-4D97-AF65-F5344CB8AC3E}">
        <p14:creationId xmlns:p14="http://schemas.microsoft.com/office/powerpoint/2010/main" val="1350305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Raising our profile nationally can be difficult and expensive to do – so how can we develop effective ways of making ourselves heard? If you listen to the radio, read magazines or watch the TV, you will recognise an increasing trend of organisations collaborating together to get their (usually complementary) message across. This could help us  to reach different markets, share promotion costs, and promote shared values. As with our collaboration with Specsavers it may also lead to additional income. However, we all recognise that this is potentially sensitive territory – and we will need to carefully identify what we want and we will need to inch our way into partnerships. In particular, nobody in the movement wants to get tangled up in politics, but there are lots of non-political messages around our values, that members have already asked us to promote, particularly around perceptions of ageing. Many of these messages are also shared by similar organisations and forming partnerships seems a sensible way forward both at national and local levels.</a:t>
            </a:r>
          </a:p>
        </p:txBody>
      </p:sp>
      <p:sp>
        <p:nvSpPr>
          <p:cNvPr id="4" name="Slide Number Placeholder 3"/>
          <p:cNvSpPr>
            <a:spLocks noGrp="1"/>
          </p:cNvSpPr>
          <p:nvPr>
            <p:ph type="sldNum" sz="quarter" idx="5"/>
          </p:nvPr>
        </p:nvSpPr>
        <p:spPr/>
        <p:txBody>
          <a:bodyPr/>
          <a:lstStyle/>
          <a:p>
            <a:fld id="{2330D141-4244-4F03-A9E9-1A68F21A93E7}" type="slidenum">
              <a:rPr lang="en-GB" smtClean="0"/>
              <a:t>8</a:t>
            </a:fld>
            <a:endParaRPr lang="en-GB"/>
          </a:p>
        </p:txBody>
      </p:sp>
    </p:spTree>
    <p:extLst>
      <p:ext uri="{BB962C8B-B14F-4D97-AF65-F5344CB8AC3E}">
        <p14:creationId xmlns:p14="http://schemas.microsoft.com/office/powerpoint/2010/main" val="2991721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we see frequently a mindset amongst some areas of the membership of us and them, national against local u3as, online against face to face u3as, even u3a against u3a.. The u3a movement is highly democratic in that all decisions are taken by u3a members and all u3a members are volunteers. The Third Age Trust is an umbrella organisation that encompasses all aspects of the movement including the Board and u3as. The u3a office staff work closely with volunteers from all levels in the movement on a daily basis, and support subject advisers, network and regional teams. So division is destructive, costly and time wasting. Furthermore is it sensible to expect over 1,000 u3as (many struggling for chairs and committee members as we speak) – is it sensible to expect them all to be re-inventing the wheel at the same time? It may sound simplistic, but minimising division, improving communications and encouraging inter-connectivity and sharing are seen as priorities within a Single u3a movement, as are ensuring that the movement has access to the right skills at each level. Regional teams, networks, training, peer groups, and sharing between u3as, are crucial elements for the future. </a:t>
            </a:r>
          </a:p>
          <a:p>
            <a:r>
              <a:rPr lang="en-GB" dirty="0"/>
              <a:t>Similarly, members should be able to recognise when joining a local u3a, that they are joining a UK-wide movement that provides a wealth of learning opportunities. Whilst most will be satisfied with opportunities available within their local u3a, and have little interest beyond their interest groups, we have a duty to cater for those with wider or different interests.</a:t>
            </a:r>
          </a:p>
          <a:p>
            <a:endParaRPr lang="en-GB" dirty="0"/>
          </a:p>
        </p:txBody>
      </p:sp>
      <p:sp>
        <p:nvSpPr>
          <p:cNvPr id="4" name="Slide Number Placeholder 3"/>
          <p:cNvSpPr>
            <a:spLocks noGrp="1"/>
          </p:cNvSpPr>
          <p:nvPr>
            <p:ph type="sldNum" sz="quarter" idx="5"/>
          </p:nvPr>
        </p:nvSpPr>
        <p:spPr/>
        <p:txBody>
          <a:bodyPr/>
          <a:lstStyle/>
          <a:p>
            <a:fld id="{2330D141-4244-4F03-A9E9-1A68F21A93E7}" type="slidenum">
              <a:rPr lang="en-GB" smtClean="0"/>
              <a:t>9</a:t>
            </a:fld>
            <a:endParaRPr lang="en-GB"/>
          </a:p>
        </p:txBody>
      </p:sp>
    </p:spTree>
    <p:extLst>
      <p:ext uri="{BB962C8B-B14F-4D97-AF65-F5344CB8AC3E}">
        <p14:creationId xmlns:p14="http://schemas.microsoft.com/office/powerpoint/2010/main" val="1390027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45102-DBA1-4850-B7BF-52C22ED42C69}"/>
              </a:ext>
            </a:extLst>
          </p:cNvPr>
          <p:cNvSpPr>
            <a:spLocks noGrp="1"/>
          </p:cNvSpPr>
          <p:nvPr>
            <p:ph type="ctrTitle" hasCustomPrompt="1"/>
          </p:nvPr>
        </p:nvSpPr>
        <p:spPr>
          <a:xfrm>
            <a:off x="484187" y="1771649"/>
            <a:ext cx="9310687" cy="2066059"/>
          </a:xfrm>
        </p:spPr>
        <p:txBody>
          <a:bodyPr anchor="b"/>
          <a:lstStyle>
            <a:lvl1pPr algn="l">
              <a:lnSpc>
                <a:spcPts val="7200"/>
              </a:lnSpc>
              <a:defRPr sz="6600" spc="0" baseline="0">
                <a:solidFill>
                  <a:schemeClr val="tx2"/>
                </a:solidFill>
              </a:defRPr>
            </a:lvl1pPr>
          </a:lstStyle>
          <a:p>
            <a:r>
              <a:rPr lang="en-US" dirty="0"/>
              <a:t>Title here</a:t>
            </a:r>
            <a:endParaRPr lang="en-GB" dirty="0"/>
          </a:p>
        </p:txBody>
      </p:sp>
      <p:sp>
        <p:nvSpPr>
          <p:cNvPr id="3" name="Subtitle 2">
            <a:extLst>
              <a:ext uri="{FF2B5EF4-FFF2-40B4-BE49-F238E27FC236}">
                <a16:creationId xmlns:a16="http://schemas.microsoft.com/office/drawing/2014/main" id="{86629789-A157-4BE4-971D-BEB3B7098672}"/>
              </a:ext>
            </a:extLst>
          </p:cNvPr>
          <p:cNvSpPr>
            <a:spLocks noGrp="1"/>
          </p:cNvSpPr>
          <p:nvPr>
            <p:ph type="subTitle" idx="1"/>
          </p:nvPr>
        </p:nvSpPr>
        <p:spPr>
          <a:xfrm>
            <a:off x="484188" y="3900054"/>
            <a:ext cx="7397750" cy="1357745"/>
          </a:xfrm>
        </p:spPr>
        <p:txBody>
          <a:bodyPr/>
          <a:lstStyle>
            <a:lvl1pPr marL="0" indent="0" algn="l">
              <a:buNone/>
              <a:defRPr sz="165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8" name="object 3">
            <a:extLst>
              <a:ext uri="{FF2B5EF4-FFF2-40B4-BE49-F238E27FC236}">
                <a16:creationId xmlns:a16="http://schemas.microsoft.com/office/drawing/2014/main" id="{B9A24B0D-BACF-4733-93B9-FC8E988AA001}"/>
              </a:ext>
            </a:extLst>
          </p:cNvPr>
          <p:cNvSpPr/>
          <p:nvPr userDrawn="1"/>
        </p:nvSpPr>
        <p:spPr>
          <a:xfrm>
            <a:off x="10363200" y="157575"/>
            <a:ext cx="1828800" cy="2632709"/>
          </a:xfrm>
          <a:custGeom>
            <a:avLst/>
            <a:gdLst/>
            <a:ahLst/>
            <a:cxnLst/>
            <a:rect l="l" t="t" r="r" b="b"/>
            <a:pathLst>
              <a:path w="2438400" h="3510279">
                <a:moveTo>
                  <a:pt x="2438400" y="0"/>
                </a:moveTo>
                <a:lnTo>
                  <a:pt x="2382594" y="1965"/>
                </a:lnTo>
                <a:lnTo>
                  <a:pt x="2338263" y="4201"/>
                </a:lnTo>
                <a:lnTo>
                  <a:pt x="2293960" y="6997"/>
                </a:lnTo>
                <a:lnTo>
                  <a:pt x="2249687" y="10353"/>
                </a:lnTo>
                <a:lnTo>
                  <a:pt x="2205450" y="14269"/>
                </a:lnTo>
                <a:lnTo>
                  <a:pt x="2161254" y="18747"/>
                </a:lnTo>
                <a:lnTo>
                  <a:pt x="2117103" y="23786"/>
                </a:lnTo>
                <a:lnTo>
                  <a:pt x="2073002" y="29387"/>
                </a:lnTo>
                <a:lnTo>
                  <a:pt x="2028956" y="35551"/>
                </a:lnTo>
                <a:lnTo>
                  <a:pt x="1984969" y="42277"/>
                </a:lnTo>
                <a:lnTo>
                  <a:pt x="1941046" y="49567"/>
                </a:lnTo>
                <a:lnTo>
                  <a:pt x="1897191" y="57421"/>
                </a:lnTo>
                <a:lnTo>
                  <a:pt x="1853410" y="65840"/>
                </a:lnTo>
                <a:lnTo>
                  <a:pt x="1809708" y="74823"/>
                </a:lnTo>
                <a:lnTo>
                  <a:pt x="1766087" y="84371"/>
                </a:lnTo>
                <a:lnTo>
                  <a:pt x="1722555" y="94486"/>
                </a:lnTo>
                <a:lnTo>
                  <a:pt x="1679114" y="105166"/>
                </a:lnTo>
                <a:lnTo>
                  <a:pt x="1635771" y="116414"/>
                </a:lnTo>
                <a:lnTo>
                  <a:pt x="1592529" y="128228"/>
                </a:lnTo>
                <a:lnTo>
                  <a:pt x="1549393" y="140610"/>
                </a:lnTo>
                <a:lnTo>
                  <a:pt x="1506368" y="153561"/>
                </a:lnTo>
                <a:lnTo>
                  <a:pt x="1463459" y="167080"/>
                </a:lnTo>
                <a:lnTo>
                  <a:pt x="1420670" y="181168"/>
                </a:lnTo>
                <a:lnTo>
                  <a:pt x="1378006" y="195826"/>
                </a:lnTo>
                <a:lnTo>
                  <a:pt x="1335472" y="211054"/>
                </a:lnTo>
                <a:lnTo>
                  <a:pt x="1293073" y="226852"/>
                </a:lnTo>
                <a:lnTo>
                  <a:pt x="1250812" y="243222"/>
                </a:lnTo>
                <a:lnTo>
                  <a:pt x="1208695" y="260163"/>
                </a:lnTo>
                <a:lnTo>
                  <a:pt x="1166727" y="277676"/>
                </a:lnTo>
                <a:lnTo>
                  <a:pt x="1124912" y="295761"/>
                </a:lnTo>
                <a:lnTo>
                  <a:pt x="1083254" y="314419"/>
                </a:lnTo>
                <a:lnTo>
                  <a:pt x="1041760" y="333651"/>
                </a:lnTo>
                <a:lnTo>
                  <a:pt x="1000432" y="353456"/>
                </a:lnTo>
                <a:lnTo>
                  <a:pt x="959277" y="373836"/>
                </a:lnTo>
                <a:lnTo>
                  <a:pt x="918298" y="394791"/>
                </a:lnTo>
                <a:lnTo>
                  <a:pt x="877500" y="416321"/>
                </a:lnTo>
                <a:lnTo>
                  <a:pt x="836889" y="438427"/>
                </a:lnTo>
                <a:lnTo>
                  <a:pt x="796468" y="461109"/>
                </a:lnTo>
                <a:lnTo>
                  <a:pt x="756243" y="484367"/>
                </a:lnTo>
                <a:lnTo>
                  <a:pt x="716217" y="508203"/>
                </a:lnTo>
                <a:lnTo>
                  <a:pt x="676397" y="532616"/>
                </a:lnTo>
                <a:lnTo>
                  <a:pt x="636786" y="557608"/>
                </a:lnTo>
                <a:lnTo>
                  <a:pt x="597389" y="583178"/>
                </a:lnTo>
                <a:lnTo>
                  <a:pt x="558211" y="609327"/>
                </a:lnTo>
                <a:lnTo>
                  <a:pt x="519257" y="636056"/>
                </a:lnTo>
                <a:lnTo>
                  <a:pt x="480531" y="663365"/>
                </a:lnTo>
                <a:lnTo>
                  <a:pt x="442038" y="691254"/>
                </a:lnTo>
                <a:lnTo>
                  <a:pt x="403782" y="719724"/>
                </a:lnTo>
                <a:lnTo>
                  <a:pt x="365769" y="748776"/>
                </a:lnTo>
                <a:lnTo>
                  <a:pt x="328003" y="778410"/>
                </a:lnTo>
                <a:lnTo>
                  <a:pt x="290489" y="808626"/>
                </a:lnTo>
                <a:lnTo>
                  <a:pt x="253231" y="839424"/>
                </a:lnTo>
                <a:lnTo>
                  <a:pt x="216234" y="870807"/>
                </a:lnTo>
                <a:lnTo>
                  <a:pt x="179503" y="902773"/>
                </a:lnTo>
                <a:lnTo>
                  <a:pt x="143043" y="935323"/>
                </a:lnTo>
                <a:lnTo>
                  <a:pt x="106857" y="968458"/>
                </a:lnTo>
                <a:lnTo>
                  <a:pt x="70952" y="1002178"/>
                </a:lnTo>
                <a:lnTo>
                  <a:pt x="35331" y="1036484"/>
                </a:lnTo>
                <a:lnTo>
                  <a:pt x="0" y="1071376"/>
                </a:lnTo>
                <a:lnTo>
                  <a:pt x="2438400" y="3509776"/>
                </a:lnTo>
                <a:lnTo>
                  <a:pt x="2438400" y="0"/>
                </a:lnTo>
                <a:close/>
              </a:path>
            </a:pathLst>
          </a:custGeom>
          <a:solidFill>
            <a:srgbClr val="FFC800"/>
          </a:solidFill>
        </p:spPr>
        <p:txBody>
          <a:bodyPr wrap="square" lIns="0" tIns="0" rIns="0" bIns="0" rtlCol="0"/>
          <a:lstStyle/>
          <a:p>
            <a:endParaRPr sz="1013"/>
          </a:p>
        </p:txBody>
      </p:sp>
      <p:sp>
        <p:nvSpPr>
          <p:cNvPr id="19" name="object 8">
            <a:extLst>
              <a:ext uri="{FF2B5EF4-FFF2-40B4-BE49-F238E27FC236}">
                <a16:creationId xmlns:a16="http://schemas.microsoft.com/office/drawing/2014/main" id="{6FFCC1D5-E762-4F44-A5C1-609DCB3799B6}"/>
              </a:ext>
            </a:extLst>
          </p:cNvPr>
          <p:cNvSpPr/>
          <p:nvPr userDrawn="1"/>
        </p:nvSpPr>
        <p:spPr>
          <a:xfrm>
            <a:off x="9034163" y="5629691"/>
            <a:ext cx="1180624" cy="991076"/>
          </a:xfrm>
          <a:custGeom>
            <a:avLst/>
            <a:gdLst/>
            <a:ahLst/>
            <a:cxnLst/>
            <a:rect l="l" t="t" r="r" b="b"/>
            <a:pathLst>
              <a:path w="1574164" h="1321434">
                <a:moveTo>
                  <a:pt x="1573796" y="0"/>
                </a:moveTo>
                <a:lnTo>
                  <a:pt x="0" y="767588"/>
                </a:lnTo>
                <a:lnTo>
                  <a:pt x="1243964" y="1320914"/>
                </a:lnTo>
                <a:lnTo>
                  <a:pt x="1573796" y="0"/>
                </a:lnTo>
                <a:close/>
              </a:path>
            </a:pathLst>
          </a:custGeom>
          <a:solidFill>
            <a:srgbClr val="2887E6"/>
          </a:solidFill>
        </p:spPr>
        <p:txBody>
          <a:bodyPr wrap="square" lIns="0" tIns="0" rIns="0" bIns="0" rtlCol="0"/>
          <a:lstStyle/>
          <a:p>
            <a:endParaRPr sz="1013"/>
          </a:p>
        </p:txBody>
      </p:sp>
      <p:grpSp>
        <p:nvGrpSpPr>
          <p:cNvPr id="20" name="Graphic 11">
            <a:extLst>
              <a:ext uri="{FF2B5EF4-FFF2-40B4-BE49-F238E27FC236}">
                <a16:creationId xmlns:a16="http://schemas.microsoft.com/office/drawing/2014/main" id="{4F91B516-9059-4E2F-ABB9-842627130BE9}"/>
              </a:ext>
            </a:extLst>
          </p:cNvPr>
          <p:cNvGrpSpPr/>
          <p:nvPr userDrawn="1"/>
        </p:nvGrpSpPr>
        <p:grpSpPr>
          <a:xfrm>
            <a:off x="484187" y="310677"/>
            <a:ext cx="2721769" cy="850106"/>
            <a:chOff x="482605" y="484996"/>
            <a:chExt cx="3629025" cy="1133475"/>
          </a:xfrm>
        </p:grpSpPr>
        <p:sp>
          <p:nvSpPr>
            <p:cNvPr id="21" name="Freeform: Shape 20">
              <a:extLst>
                <a:ext uri="{FF2B5EF4-FFF2-40B4-BE49-F238E27FC236}">
                  <a16:creationId xmlns:a16="http://schemas.microsoft.com/office/drawing/2014/main" id="{43221D5C-F0C8-4631-8057-39158F269E58}"/>
                </a:ext>
              </a:extLst>
            </p:cNvPr>
            <p:cNvSpPr/>
            <p:nvPr/>
          </p:nvSpPr>
          <p:spPr>
            <a:xfrm>
              <a:off x="2211913" y="828031"/>
              <a:ext cx="793244" cy="796042"/>
            </a:xfrm>
            <a:custGeom>
              <a:avLst/>
              <a:gdLst>
                <a:gd name="connsiteX0" fmla="*/ 597328 w 793244"/>
                <a:gd name="connsiteY0" fmla="*/ 398053 h 796042"/>
                <a:gd name="connsiteX1" fmla="*/ 396717 w 793244"/>
                <a:gd name="connsiteY1" fmla="*/ 599405 h 796042"/>
                <a:gd name="connsiteX2" fmla="*/ 196105 w 793244"/>
                <a:gd name="connsiteY2" fmla="*/ 398053 h 796042"/>
                <a:gd name="connsiteX3" fmla="*/ 396717 w 793244"/>
                <a:gd name="connsiteY3" fmla="*/ 196702 h 796042"/>
                <a:gd name="connsiteX4" fmla="*/ 597328 w 793244"/>
                <a:gd name="connsiteY4" fmla="*/ 398053 h 796042"/>
                <a:gd name="connsiteX5" fmla="*/ 597328 w 793244"/>
                <a:gd name="connsiteY5" fmla="*/ 8979 h 796042"/>
                <a:gd name="connsiteX6" fmla="*/ 597328 w 793244"/>
                <a:gd name="connsiteY6" fmla="*/ 54827 h 796042"/>
                <a:gd name="connsiteX7" fmla="*/ 54624 w 793244"/>
                <a:gd name="connsiteY7" fmla="*/ 196580 h 796042"/>
                <a:gd name="connsiteX8" fmla="*/ 195864 w 793244"/>
                <a:gd name="connsiteY8" fmla="*/ 741280 h 796042"/>
                <a:gd name="connsiteX9" fmla="*/ 597328 w 793244"/>
                <a:gd name="connsiteY9" fmla="*/ 741280 h 796042"/>
                <a:gd name="connsiteX10" fmla="*/ 597328 w 793244"/>
                <a:gd name="connsiteY10" fmla="*/ 787128 h 796042"/>
                <a:gd name="connsiteX11" fmla="*/ 793245 w 793244"/>
                <a:gd name="connsiteY11" fmla="*/ 787128 h 796042"/>
                <a:gd name="connsiteX12" fmla="*/ 793245 w 793244"/>
                <a:gd name="connsiteY12" fmla="*/ 8979 h 796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3244" h="796042">
                  <a:moveTo>
                    <a:pt x="597328" y="398053"/>
                  </a:moveTo>
                  <a:cubicBezTo>
                    <a:pt x="597328" y="509256"/>
                    <a:pt x="507516" y="599405"/>
                    <a:pt x="396717" y="599405"/>
                  </a:cubicBezTo>
                  <a:cubicBezTo>
                    <a:pt x="285917" y="599405"/>
                    <a:pt x="196105" y="509256"/>
                    <a:pt x="196105" y="398053"/>
                  </a:cubicBezTo>
                  <a:cubicBezTo>
                    <a:pt x="196105" y="286851"/>
                    <a:pt x="285917" y="196702"/>
                    <a:pt x="396717" y="196702"/>
                  </a:cubicBezTo>
                  <a:cubicBezTo>
                    <a:pt x="507516" y="196702"/>
                    <a:pt x="597328" y="286851"/>
                    <a:pt x="597328" y="398053"/>
                  </a:cubicBezTo>
                  <a:close/>
                  <a:moveTo>
                    <a:pt x="597328" y="8979"/>
                  </a:moveTo>
                  <a:lnTo>
                    <a:pt x="597328" y="54827"/>
                  </a:lnTo>
                  <a:cubicBezTo>
                    <a:pt x="408467" y="-56443"/>
                    <a:pt x="165487" y="7021"/>
                    <a:pt x="54624" y="196580"/>
                  </a:cubicBezTo>
                  <a:cubicBezTo>
                    <a:pt x="-56239" y="386139"/>
                    <a:pt x="7003" y="630010"/>
                    <a:pt x="195864" y="741280"/>
                  </a:cubicBezTo>
                  <a:cubicBezTo>
                    <a:pt x="319797" y="814297"/>
                    <a:pt x="473396" y="814297"/>
                    <a:pt x="597328" y="741280"/>
                  </a:cubicBezTo>
                  <a:lnTo>
                    <a:pt x="597328" y="787128"/>
                  </a:lnTo>
                  <a:lnTo>
                    <a:pt x="793245" y="787128"/>
                  </a:lnTo>
                  <a:lnTo>
                    <a:pt x="793245" y="8979"/>
                  </a:lnTo>
                  <a:close/>
                </a:path>
              </a:pathLst>
            </a:custGeom>
            <a:solidFill>
              <a:srgbClr val="005AB9"/>
            </a:solidFill>
            <a:ln w="1268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GB" sz="1013"/>
            </a:p>
          </p:txBody>
        </p:sp>
        <p:sp>
          <p:nvSpPr>
            <p:cNvPr id="22" name="Freeform: Shape 21">
              <a:extLst>
                <a:ext uri="{FF2B5EF4-FFF2-40B4-BE49-F238E27FC236}">
                  <a16:creationId xmlns:a16="http://schemas.microsoft.com/office/drawing/2014/main" id="{794BE2D3-C813-4837-8B22-897A29B31337}"/>
                </a:ext>
              </a:extLst>
            </p:cNvPr>
            <p:cNvSpPr/>
            <p:nvPr/>
          </p:nvSpPr>
          <p:spPr>
            <a:xfrm>
              <a:off x="482603" y="837010"/>
              <a:ext cx="792930" cy="787745"/>
            </a:xfrm>
            <a:custGeom>
              <a:avLst/>
              <a:gdLst>
                <a:gd name="connsiteX0" fmla="*/ 597014 w 792930"/>
                <a:gd name="connsiteY0" fmla="*/ 389075 h 787745"/>
                <a:gd name="connsiteX1" fmla="*/ 401511 w 792930"/>
                <a:gd name="connsiteY1" fmla="*/ 595426 h 787745"/>
                <a:gd name="connsiteX2" fmla="*/ 195918 w 792930"/>
                <a:gd name="connsiteY2" fmla="*/ 399202 h 787745"/>
                <a:gd name="connsiteX3" fmla="*/ 195918 w 792930"/>
                <a:gd name="connsiteY3" fmla="*/ 389075 h 787745"/>
                <a:gd name="connsiteX4" fmla="*/ 195918 w 792930"/>
                <a:gd name="connsiteY4" fmla="*/ 0 h 787745"/>
                <a:gd name="connsiteX5" fmla="*/ 1 w 792930"/>
                <a:gd name="connsiteY5" fmla="*/ 0 h 787745"/>
                <a:gd name="connsiteX6" fmla="*/ 1 w 792930"/>
                <a:gd name="connsiteY6" fmla="*/ 389075 h 787745"/>
                <a:gd name="connsiteX7" fmla="*/ 395342 w 792930"/>
                <a:gd name="connsiteY7" fmla="*/ 787745 h 787745"/>
                <a:gd name="connsiteX8" fmla="*/ 597014 w 792930"/>
                <a:gd name="connsiteY8" fmla="*/ 732938 h 787745"/>
                <a:gd name="connsiteX9" fmla="*/ 597014 w 792930"/>
                <a:gd name="connsiteY9" fmla="*/ 778787 h 787745"/>
                <a:gd name="connsiteX10" fmla="*/ 792930 w 792930"/>
                <a:gd name="connsiteY10" fmla="*/ 778787 h 787745"/>
                <a:gd name="connsiteX11" fmla="*/ 792930 w 792930"/>
                <a:gd name="connsiteY11" fmla="*/ 0 h 787745"/>
                <a:gd name="connsiteX12" fmla="*/ 597014 w 792930"/>
                <a:gd name="connsiteY12" fmla="*/ 0 h 787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930" h="787745">
                  <a:moveTo>
                    <a:pt x="597014" y="389075"/>
                  </a:moveTo>
                  <a:cubicBezTo>
                    <a:pt x="599800" y="500243"/>
                    <a:pt x="512270" y="592629"/>
                    <a:pt x="401511" y="595426"/>
                  </a:cubicBezTo>
                  <a:cubicBezTo>
                    <a:pt x="290751" y="598223"/>
                    <a:pt x="198704" y="510369"/>
                    <a:pt x="195918" y="399202"/>
                  </a:cubicBezTo>
                  <a:cubicBezTo>
                    <a:pt x="195833" y="395827"/>
                    <a:pt x="195833" y="392450"/>
                    <a:pt x="195918" y="389075"/>
                  </a:cubicBezTo>
                  <a:lnTo>
                    <a:pt x="195918" y="0"/>
                  </a:lnTo>
                  <a:lnTo>
                    <a:pt x="1" y="0"/>
                  </a:lnTo>
                  <a:lnTo>
                    <a:pt x="1" y="389075"/>
                  </a:lnTo>
                  <a:cubicBezTo>
                    <a:pt x="-514" y="608737"/>
                    <a:pt x="176486" y="787228"/>
                    <a:pt x="395342" y="787745"/>
                  </a:cubicBezTo>
                  <a:cubicBezTo>
                    <a:pt x="466241" y="787912"/>
                    <a:pt x="535885" y="768985"/>
                    <a:pt x="597014" y="732938"/>
                  </a:cubicBezTo>
                  <a:lnTo>
                    <a:pt x="597014" y="778787"/>
                  </a:lnTo>
                  <a:lnTo>
                    <a:pt x="792930" y="778787"/>
                  </a:lnTo>
                  <a:lnTo>
                    <a:pt x="792930" y="0"/>
                  </a:lnTo>
                  <a:lnTo>
                    <a:pt x="597014" y="0"/>
                  </a:lnTo>
                  <a:close/>
                </a:path>
              </a:pathLst>
            </a:custGeom>
            <a:solidFill>
              <a:srgbClr val="005AB9"/>
            </a:solidFill>
            <a:ln w="1268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GB" sz="1013"/>
            </a:p>
          </p:txBody>
        </p:sp>
        <p:sp>
          <p:nvSpPr>
            <p:cNvPr id="23" name="Freeform: Shape 22">
              <a:extLst>
                <a:ext uri="{FF2B5EF4-FFF2-40B4-BE49-F238E27FC236}">
                  <a16:creationId xmlns:a16="http://schemas.microsoft.com/office/drawing/2014/main" id="{866A8F21-2F6F-4FAE-A029-7ADB812E6D9B}"/>
                </a:ext>
              </a:extLst>
            </p:cNvPr>
            <p:cNvSpPr/>
            <p:nvPr/>
          </p:nvSpPr>
          <p:spPr>
            <a:xfrm>
              <a:off x="1347353" y="484996"/>
              <a:ext cx="793056" cy="1139102"/>
            </a:xfrm>
            <a:custGeom>
              <a:avLst/>
              <a:gdLst>
                <a:gd name="connsiteX0" fmla="*/ 557423 w 793056"/>
                <a:gd name="connsiteY0" fmla="*/ 377358 h 1139102"/>
                <a:gd name="connsiteX1" fmla="*/ 756005 w 793056"/>
                <a:gd name="connsiteY1" fmla="*/ 140092 h 1139102"/>
                <a:gd name="connsiteX2" fmla="*/ 756005 w 793056"/>
                <a:gd name="connsiteY2" fmla="*/ 0 h 1139102"/>
                <a:gd name="connsiteX3" fmla="*/ 62302 w 793056"/>
                <a:gd name="connsiteY3" fmla="*/ 0 h 1139102"/>
                <a:gd name="connsiteX4" fmla="*/ 62302 w 793056"/>
                <a:gd name="connsiteY4" fmla="*/ 191927 h 1139102"/>
                <a:gd name="connsiteX5" fmla="*/ 465556 w 793056"/>
                <a:gd name="connsiteY5" fmla="*/ 191927 h 1139102"/>
                <a:gd name="connsiteX6" fmla="*/ 264564 w 793056"/>
                <a:gd name="connsiteY6" fmla="*/ 433013 h 1139102"/>
                <a:gd name="connsiteX7" fmla="*/ 357193 w 793056"/>
                <a:gd name="connsiteY7" fmla="*/ 543813 h 1139102"/>
                <a:gd name="connsiteX8" fmla="*/ 397162 w 793056"/>
                <a:gd name="connsiteY8" fmla="*/ 539738 h 1139102"/>
                <a:gd name="connsiteX9" fmla="*/ 597140 w 793056"/>
                <a:gd name="connsiteY9" fmla="*/ 741724 h 1139102"/>
                <a:gd name="connsiteX10" fmla="*/ 395894 w 793056"/>
                <a:gd name="connsiteY10" fmla="*/ 942437 h 1139102"/>
                <a:gd name="connsiteX11" fmla="*/ 195917 w 793056"/>
                <a:gd name="connsiteY11" fmla="*/ 741089 h 1139102"/>
                <a:gd name="connsiteX12" fmla="*/ 0 w 793056"/>
                <a:gd name="connsiteY12" fmla="*/ 741089 h 1139102"/>
                <a:gd name="connsiteX13" fmla="*/ 396504 w 793056"/>
                <a:gd name="connsiteY13" fmla="*/ 1139103 h 1139102"/>
                <a:gd name="connsiteX14" fmla="*/ 793056 w 793056"/>
                <a:gd name="connsiteY14" fmla="*/ 741136 h 1139102"/>
                <a:gd name="connsiteX15" fmla="*/ 557423 w 793056"/>
                <a:gd name="connsiteY15" fmla="*/ 377358 h 113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3056" h="1139102">
                  <a:moveTo>
                    <a:pt x="557423" y="377358"/>
                  </a:moveTo>
                  <a:lnTo>
                    <a:pt x="756005" y="140092"/>
                  </a:lnTo>
                  <a:lnTo>
                    <a:pt x="756005" y="0"/>
                  </a:lnTo>
                  <a:lnTo>
                    <a:pt x="62302" y="0"/>
                  </a:lnTo>
                  <a:lnTo>
                    <a:pt x="62302" y="191927"/>
                  </a:lnTo>
                  <a:lnTo>
                    <a:pt x="465556" y="191927"/>
                  </a:lnTo>
                  <a:lnTo>
                    <a:pt x="264564" y="433013"/>
                  </a:lnTo>
                  <a:lnTo>
                    <a:pt x="357193" y="543813"/>
                  </a:lnTo>
                  <a:cubicBezTo>
                    <a:pt x="370343" y="541096"/>
                    <a:pt x="383736" y="539730"/>
                    <a:pt x="397162" y="539738"/>
                  </a:cubicBezTo>
                  <a:cubicBezTo>
                    <a:pt x="507962" y="540089"/>
                    <a:pt x="597495" y="630522"/>
                    <a:pt x="597140" y="741724"/>
                  </a:cubicBezTo>
                  <a:cubicBezTo>
                    <a:pt x="596784" y="852927"/>
                    <a:pt x="506693" y="942790"/>
                    <a:pt x="395894" y="942437"/>
                  </a:cubicBezTo>
                  <a:cubicBezTo>
                    <a:pt x="285348" y="942087"/>
                    <a:pt x="195917" y="852043"/>
                    <a:pt x="195917" y="741089"/>
                  </a:cubicBezTo>
                  <a:lnTo>
                    <a:pt x="0" y="741089"/>
                  </a:lnTo>
                  <a:cubicBezTo>
                    <a:pt x="-13" y="960893"/>
                    <a:pt x="177508" y="1139089"/>
                    <a:pt x="396504" y="1139103"/>
                  </a:cubicBezTo>
                  <a:cubicBezTo>
                    <a:pt x="615500" y="1139116"/>
                    <a:pt x="793044" y="960940"/>
                    <a:pt x="793056" y="741136"/>
                  </a:cubicBezTo>
                  <a:cubicBezTo>
                    <a:pt x="793069" y="583787"/>
                    <a:pt x="700706" y="441205"/>
                    <a:pt x="557423" y="377358"/>
                  </a:cubicBezTo>
                  <a:close/>
                </a:path>
              </a:pathLst>
            </a:custGeom>
            <a:solidFill>
              <a:srgbClr val="005AB9"/>
            </a:solidFill>
            <a:ln w="1268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GB" sz="1013"/>
            </a:p>
          </p:txBody>
        </p:sp>
        <p:sp>
          <p:nvSpPr>
            <p:cNvPr id="24" name="Freeform: Shape 23">
              <a:extLst>
                <a:ext uri="{FF2B5EF4-FFF2-40B4-BE49-F238E27FC236}">
                  <a16:creationId xmlns:a16="http://schemas.microsoft.com/office/drawing/2014/main" id="{F827E6DE-83D3-4751-B354-952DBD8C07D0}"/>
                </a:ext>
              </a:extLst>
            </p:cNvPr>
            <p:cNvSpPr/>
            <p:nvPr/>
          </p:nvSpPr>
          <p:spPr>
            <a:xfrm>
              <a:off x="3170240" y="757539"/>
              <a:ext cx="877310" cy="297123"/>
            </a:xfrm>
            <a:custGeom>
              <a:avLst/>
              <a:gdLst>
                <a:gd name="connsiteX0" fmla="*/ 200485 w 877310"/>
                <a:gd name="connsiteY0" fmla="*/ 251912 h 297123"/>
                <a:gd name="connsiteX1" fmla="*/ 228781 w 877310"/>
                <a:gd name="connsiteY1" fmla="*/ 230516 h 297123"/>
                <a:gd name="connsiteX2" fmla="*/ 245150 w 877310"/>
                <a:gd name="connsiteY2" fmla="*/ 200077 h 297123"/>
                <a:gd name="connsiteX3" fmla="*/ 199216 w 877310"/>
                <a:gd name="connsiteY3" fmla="*/ 200077 h 297123"/>
                <a:gd name="connsiteX4" fmla="*/ 185258 w 877310"/>
                <a:gd name="connsiteY4" fmla="*/ 216252 h 297123"/>
                <a:gd name="connsiteX5" fmla="*/ 162037 w 877310"/>
                <a:gd name="connsiteY5" fmla="*/ 222492 h 297123"/>
                <a:gd name="connsiteX6" fmla="*/ 116624 w 877310"/>
                <a:gd name="connsiteY6" fmla="*/ 179207 h 297123"/>
                <a:gd name="connsiteX7" fmla="*/ 116611 w 877310"/>
                <a:gd name="connsiteY7" fmla="*/ 178427 h 297123"/>
                <a:gd name="connsiteX8" fmla="*/ 249844 w 877310"/>
                <a:gd name="connsiteY8" fmla="*/ 178427 h 297123"/>
                <a:gd name="connsiteX9" fmla="*/ 249844 w 877310"/>
                <a:gd name="connsiteY9" fmla="*/ 169639 h 297123"/>
                <a:gd name="connsiteX10" fmla="*/ 249844 w 877310"/>
                <a:gd name="connsiteY10" fmla="*/ 161488 h 297123"/>
                <a:gd name="connsiteX11" fmla="*/ 238678 w 877310"/>
                <a:gd name="connsiteY11" fmla="*/ 117550 h 297123"/>
                <a:gd name="connsiteX12" fmla="*/ 207717 w 877310"/>
                <a:gd name="connsiteY12" fmla="*/ 86603 h 297123"/>
                <a:gd name="connsiteX13" fmla="*/ 162164 w 877310"/>
                <a:gd name="connsiteY13" fmla="*/ 75140 h 297123"/>
                <a:gd name="connsiteX14" fmla="*/ 114200 w 877310"/>
                <a:gd name="connsiteY14" fmla="*/ 87112 h 297123"/>
                <a:gd name="connsiteX15" fmla="*/ 82351 w 877310"/>
                <a:gd name="connsiteY15" fmla="*/ 120225 h 297123"/>
                <a:gd name="connsiteX16" fmla="*/ 70931 w 877310"/>
                <a:gd name="connsiteY16" fmla="*/ 168875 h 297123"/>
                <a:gd name="connsiteX17" fmla="*/ 82605 w 877310"/>
                <a:gd name="connsiteY17" fmla="*/ 216506 h 297123"/>
                <a:gd name="connsiteX18" fmla="*/ 114708 w 877310"/>
                <a:gd name="connsiteY18" fmla="*/ 248346 h 297123"/>
                <a:gd name="connsiteX19" fmla="*/ 161783 w 877310"/>
                <a:gd name="connsiteY19" fmla="*/ 259808 h 297123"/>
                <a:gd name="connsiteX20" fmla="*/ 200485 w 877310"/>
                <a:gd name="connsiteY20" fmla="*/ 251912 h 297123"/>
                <a:gd name="connsiteX21" fmla="*/ 191729 w 877310"/>
                <a:gd name="connsiteY21" fmla="*/ 122262 h 297123"/>
                <a:gd name="connsiteX22" fmla="*/ 204418 w 877310"/>
                <a:gd name="connsiteY22" fmla="*/ 149899 h 297123"/>
                <a:gd name="connsiteX23" fmla="*/ 116611 w 877310"/>
                <a:gd name="connsiteY23" fmla="*/ 149899 h 297123"/>
                <a:gd name="connsiteX24" fmla="*/ 132980 w 877310"/>
                <a:gd name="connsiteY24" fmla="*/ 121371 h 297123"/>
                <a:gd name="connsiteX25" fmla="*/ 162291 w 877310"/>
                <a:gd name="connsiteY25" fmla="*/ 111947 h 297123"/>
                <a:gd name="connsiteX26" fmla="*/ 191729 w 877310"/>
                <a:gd name="connsiteY26" fmla="*/ 122262 h 297123"/>
                <a:gd name="connsiteX27" fmla="*/ 393102 w 877310"/>
                <a:gd name="connsiteY27" fmla="*/ 250893 h 297123"/>
                <a:gd name="connsiteX28" fmla="*/ 415561 w 877310"/>
                <a:gd name="connsiteY28" fmla="*/ 230261 h 297123"/>
                <a:gd name="connsiteX29" fmla="*/ 418353 w 877310"/>
                <a:gd name="connsiteY29" fmla="*/ 255732 h 297123"/>
                <a:gd name="connsiteX30" fmla="*/ 460861 w 877310"/>
                <a:gd name="connsiteY30" fmla="*/ 255732 h 297123"/>
                <a:gd name="connsiteX31" fmla="*/ 460861 w 877310"/>
                <a:gd name="connsiteY31" fmla="*/ 79471 h 297123"/>
                <a:gd name="connsiteX32" fmla="*/ 417972 w 877310"/>
                <a:gd name="connsiteY32" fmla="*/ 79471 h 297123"/>
                <a:gd name="connsiteX33" fmla="*/ 415561 w 877310"/>
                <a:gd name="connsiteY33" fmla="*/ 103541 h 297123"/>
                <a:gd name="connsiteX34" fmla="*/ 391453 w 877310"/>
                <a:gd name="connsiteY34" fmla="*/ 82655 h 297123"/>
                <a:gd name="connsiteX35" fmla="*/ 356812 w 877310"/>
                <a:gd name="connsiteY35" fmla="*/ 75140 h 297123"/>
                <a:gd name="connsiteX36" fmla="*/ 312654 w 877310"/>
                <a:gd name="connsiteY36" fmla="*/ 87112 h 297123"/>
                <a:gd name="connsiteX37" fmla="*/ 281567 w 877310"/>
                <a:gd name="connsiteY37" fmla="*/ 119715 h 297123"/>
                <a:gd name="connsiteX38" fmla="*/ 270274 w 877310"/>
                <a:gd name="connsiteY38" fmla="*/ 167092 h 297123"/>
                <a:gd name="connsiteX39" fmla="*/ 281567 w 877310"/>
                <a:gd name="connsiteY39" fmla="*/ 214723 h 297123"/>
                <a:gd name="connsiteX40" fmla="*/ 312401 w 877310"/>
                <a:gd name="connsiteY40" fmla="*/ 247709 h 297123"/>
                <a:gd name="connsiteX41" fmla="*/ 356558 w 877310"/>
                <a:gd name="connsiteY41" fmla="*/ 259808 h 297123"/>
                <a:gd name="connsiteX42" fmla="*/ 393102 w 877310"/>
                <a:gd name="connsiteY42" fmla="*/ 250893 h 297123"/>
                <a:gd name="connsiteX43" fmla="*/ 330673 w 877310"/>
                <a:gd name="connsiteY43" fmla="*/ 205044 h 297123"/>
                <a:gd name="connsiteX44" fmla="*/ 316588 w 877310"/>
                <a:gd name="connsiteY44" fmla="*/ 166837 h 297123"/>
                <a:gd name="connsiteX45" fmla="*/ 330673 w 877310"/>
                <a:gd name="connsiteY45" fmla="*/ 128630 h 297123"/>
                <a:gd name="connsiteX46" fmla="*/ 366455 w 877310"/>
                <a:gd name="connsiteY46" fmla="*/ 114112 h 297123"/>
                <a:gd name="connsiteX47" fmla="*/ 402238 w 877310"/>
                <a:gd name="connsiteY47" fmla="*/ 128758 h 297123"/>
                <a:gd name="connsiteX48" fmla="*/ 402238 w 877310"/>
                <a:gd name="connsiteY48" fmla="*/ 204408 h 297123"/>
                <a:gd name="connsiteX49" fmla="*/ 330673 w 877310"/>
                <a:gd name="connsiteY49" fmla="*/ 204408 h 297123"/>
                <a:gd name="connsiteX50" fmla="*/ 535218 w 877310"/>
                <a:gd name="connsiteY50" fmla="*/ 255987 h 297123"/>
                <a:gd name="connsiteX51" fmla="*/ 535218 w 877310"/>
                <a:gd name="connsiteY51" fmla="*/ 175752 h 297123"/>
                <a:gd name="connsiteX52" fmla="*/ 541816 w 877310"/>
                <a:gd name="connsiteY52" fmla="*/ 144168 h 297123"/>
                <a:gd name="connsiteX53" fmla="*/ 559961 w 877310"/>
                <a:gd name="connsiteY53" fmla="*/ 128248 h 297123"/>
                <a:gd name="connsiteX54" fmla="*/ 586481 w 877310"/>
                <a:gd name="connsiteY54" fmla="*/ 123663 h 297123"/>
                <a:gd name="connsiteX55" fmla="*/ 599170 w 877310"/>
                <a:gd name="connsiteY55" fmla="*/ 123663 h 297123"/>
                <a:gd name="connsiteX56" fmla="*/ 599170 w 877310"/>
                <a:gd name="connsiteY56" fmla="*/ 75140 h 297123"/>
                <a:gd name="connsiteX57" fmla="*/ 561103 w 877310"/>
                <a:gd name="connsiteY57" fmla="*/ 85329 h 297123"/>
                <a:gd name="connsiteX58" fmla="*/ 535725 w 877310"/>
                <a:gd name="connsiteY58" fmla="*/ 112456 h 297123"/>
                <a:gd name="connsiteX59" fmla="*/ 531538 w 877310"/>
                <a:gd name="connsiteY59" fmla="*/ 79471 h 297123"/>
                <a:gd name="connsiteX60" fmla="*/ 491187 w 877310"/>
                <a:gd name="connsiteY60" fmla="*/ 79471 h 297123"/>
                <a:gd name="connsiteX61" fmla="*/ 491187 w 877310"/>
                <a:gd name="connsiteY61" fmla="*/ 255478 h 297123"/>
                <a:gd name="connsiteX62" fmla="*/ 667944 w 877310"/>
                <a:gd name="connsiteY62" fmla="*/ 255987 h 297123"/>
                <a:gd name="connsiteX63" fmla="*/ 667944 w 877310"/>
                <a:gd name="connsiteY63" fmla="*/ 164672 h 297123"/>
                <a:gd name="connsiteX64" fmla="*/ 680633 w 877310"/>
                <a:gd name="connsiteY64" fmla="*/ 126465 h 297123"/>
                <a:gd name="connsiteX65" fmla="*/ 711974 w 877310"/>
                <a:gd name="connsiteY65" fmla="*/ 112965 h 297123"/>
                <a:gd name="connsiteX66" fmla="*/ 740524 w 877310"/>
                <a:gd name="connsiteY66" fmla="*/ 125701 h 297123"/>
                <a:gd name="connsiteX67" fmla="*/ 749787 w 877310"/>
                <a:gd name="connsiteY67" fmla="*/ 160470 h 297123"/>
                <a:gd name="connsiteX68" fmla="*/ 749787 w 877310"/>
                <a:gd name="connsiteY68" fmla="*/ 255605 h 297123"/>
                <a:gd name="connsiteX69" fmla="*/ 794959 w 877310"/>
                <a:gd name="connsiteY69" fmla="*/ 255605 h 297123"/>
                <a:gd name="connsiteX70" fmla="*/ 794959 w 877310"/>
                <a:gd name="connsiteY70" fmla="*/ 156267 h 297123"/>
                <a:gd name="connsiteX71" fmla="*/ 776434 w 877310"/>
                <a:gd name="connsiteY71" fmla="*/ 95772 h 297123"/>
                <a:gd name="connsiteX72" fmla="*/ 725678 w 877310"/>
                <a:gd name="connsiteY72" fmla="*/ 75140 h 297123"/>
                <a:gd name="connsiteX73" fmla="*/ 689388 w 877310"/>
                <a:gd name="connsiteY73" fmla="*/ 84438 h 297123"/>
                <a:gd name="connsiteX74" fmla="*/ 666167 w 877310"/>
                <a:gd name="connsiteY74" fmla="*/ 109527 h 297123"/>
                <a:gd name="connsiteX75" fmla="*/ 662234 w 877310"/>
                <a:gd name="connsiteY75" fmla="*/ 79471 h 297123"/>
                <a:gd name="connsiteX76" fmla="*/ 622264 w 877310"/>
                <a:gd name="connsiteY76" fmla="*/ 79471 h 297123"/>
                <a:gd name="connsiteX77" fmla="*/ 622264 w 877310"/>
                <a:gd name="connsiteY77" fmla="*/ 255478 h 297123"/>
                <a:gd name="connsiteX78" fmla="*/ 843050 w 877310"/>
                <a:gd name="connsiteY78" fmla="*/ 297123 h 297123"/>
                <a:gd name="connsiteX79" fmla="*/ 877311 w 877310"/>
                <a:gd name="connsiteY79" fmla="*/ 208865 h 297123"/>
                <a:gd name="connsiteX80" fmla="*/ 833407 w 877310"/>
                <a:gd name="connsiteY80" fmla="*/ 208865 h 297123"/>
                <a:gd name="connsiteX81" fmla="*/ 813359 w 877310"/>
                <a:gd name="connsiteY81" fmla="*/ 297123 h 297123"/>
                <a:gd name="connsiteX82" fmla="*/ 45299 w 877310"/>
                <a:gd name="connsiteY82" fmla="*/ 0 h 297123"/>
                <a:gd name="connsiteX83" fmla="*/ 0 w 877310"/>
                <a:gd name="connsiteY83" fmla="*/ 0 h 297123"/>
                <a:gd name="connsiteX84" fmla="*/ 0 w 877310"/>
                <a:gd name="connsiteY84" fmla="*/ 255478 h 297123"/>
                <a:gd name="connsiteX85" fmla="*/ 45299 w 877310"/>
                <a:gd name="connsiteY85" fmla="*/ 255478 h 297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877310" h="297123">
                  <a:moveTo>
                    <a:pt x="200485" y="251912"/>
                  </a:moveTo>
                  <a:cubicBezTo>
                    <a:pt x="211372" y="246954"/>
                    <a:pt x="221028" y="239648"/>
                    <a:pt x="228781" y="230516"/>
                  </a:cubicBezTo>
                  <a:cubicBezTo>
                    <a:pt x="236280" y="221613"/>
                    <a:pt x="241850" y="211250"/>
                    <a:pt x="245150" y="200077"/>
                  </a:cubicBezTo>
                  <a:lnTo>
                    <a:pt x="199216" y="200077"/>
                  </a:lnTo>
                  <a:cubicBezTo>
                    <a:pt x="196196" y="206694"/>
                    <a:pt x="191349" y="212305"/>
                    <a:pt x="185258" y="216252"/>
                  </a:cubicBezTo>
                  <a:cubicBezTo>
                    <a:pt x="178317" y="220637"/>
                    <a:pt x="170222" y="222812"/>
                    <a:pt x="162037" y="222492"/>
                  </a:cubicBezTo>
                  <a:cubicBezTo>
                    <a:pt x="137586" y="223126"/>
                    <a:pt x="117258" y="203747"/>
                    <a:pt x="116624" y="179207"/>
                  </a:cubicBezTo>
                  <a:cubicBezTo>
                    <a:pt x="116624" y="178948"/>
                    <a:pt x="116611" y="178687"/>
                    <a:pt x="116611" y="178427"/>
                  </a:cubicBezTo>
                  <a:lnTo>
                    <a:pt x="249844" y="178427"/>
                  </a:lnTo>
                  <a:cubicBezTo>
                    <a:pt x="249844" y="175370"/>
                    <a:pt x="249844" y="172441"/>
                    <a:pt x="249844" y="169639"/>
                  </a:cubicBezTo>
                  <a:cubicBezTo>
                    <a:pt x="249844" y="166837"/>
                    <a:pt x="249844" y="164035"/>
                    <a:pt x="249844" y="161488"/>
                  </a:cubicBezTo>
                  <a:cubicBezTo>
                    <a:pt x="250048" y="146110"/>
                    <a:pt x="246203" y="130951"/>
                    <a:pt x="238678" y="117550"/>
                  </a:cubicBezTo>
                  <a:cubicBezTo>
                    <a:pt x="231407" y="104561"/>
                    <a:pt x="220685" y="93849"/>
                    <a:pt x="207717" y="86603"/>
                  </a:cubicBezTo>
                  <a:cubicBezTo>
                    <a:pt x="193823" y="78784"/>
                    <a:pt x="178089" y="74827"/>
                    <a:pt x="162164" y="75140"/>
                  </a:cubicBezTo>
                  <a:cubicBezTo>
                    <a:pt x="145402" y="74766"/>
                    <a:pt x="128843" y="78900"/>
                    <a:pt x="114200" y="87112"/>
                  </a:cubicBezTo>
                  <a:cubicBezTo>
                    <a:pt x="100725" y="94966"/>
                    <a:pt x="89698" y="106432"/>
                    <a:pt x="82351" y="120225"/>
                  </a:cubicBezTo>
                  <a:cubicBezTo>
                    <a:pt x="74573" y="135239"/>
                    <a:pt x="70652" y="151958"/>
                    <a:pt x="70931" y="168875"/>
                  </a:cubicBezTo>
                  <a:cubicBezTo>
                    <a:pt x="70614" y="185503"/>
                    <a:pt x="74636" y="201924"/>
                    <a:pt x="82605" y="216506"/>
                  </a:cubicBezTo>
                  <a:cubicBezTo>
                    <a:pt x="90129" y="229921"/>
                    <a:pt x="101257" y="240951"/>
                    <a:pt x="114708" y="248346"/>
                  </a:cubicBezTo>
                  <a:cubicBezTo>
                    <a:pt x="129160" y="256167"/>
                    <a:pt x="145377" y="260115"/>
                    <a:pt x="161783" y="259808"/>
                  </a:cubicBezTo>
                  <a:cubicBezTo>
                    <a:pt x="175107" y="260098"/>
                    <a:pt x="188329" y="257401"/>
                    <a:pt x="200485" y="251912"/>
                  </a:cubicBezTo>
                  <a:close/>
                  <a:moveTo>
                    <a:pt x="191729" y="122262"/>
                  </a:moveTo>
                  <a:cubicBezTo>
                    <a:pt x="199584" y="129314"/>
                    <a:pt x="204190" y="139321"/>
                    <a:pt x="204418" y="149899"/>
                  </a:cubicBezTo>
                  <a:lnTo>
                    <a:pt x="116611" y="149899"/>
                  </a:lnTo>
                  <a:cubicBezTo>
                    <a:pt x="118159" y="138615"/>
                    <a:pt x="124034" y="128383"/>
                    <a:pt x="132980" y="121371"/>
                  </a:cubicBezTo>
                  <a:cubicBezTo>
                    <a:pt x="141443" y="115074"/>
                    <a:pt x="151759" y="111762"/>
                    <a:pt x="162291" y="111947"/>
                  </a:cubicBezTo>
                  <a:cubicBezTo>
                    <a:pt x="173064" y="111466"/>
                    <a:pt x="183596" y="115160"/>
                    <a:pt x="191729" y="122262"/>
                  </a:cubicBezTo>
                  <a:close/>
                  <a:moveTo>
                    <a:pt x="393102" y="250893"/>
                  </a:moveTo>
                  <a:cubicBezTo>
                    <a:pt x="401832" y="245523"/>
                    <a:pt x="409458" y="238519"/>
                    <a:pt x="415561" y="230261"/>
                  </a:cubicBezTo>
                  <a:lnTo>
                    <a:pt x="418353" y="255732"/>
                  </a:lnTo>
                  <a:lnTo>
                    <a:pt x="460861" y="255732"/>
                  </a:lnTo>
                  <a:lnTo>
                    <a:pt x="460861" y="79471"/>
                  </a:lnTo>
                  <a:lnTo>
                    <a:pt x="417972" y="79471"/>
                  </a:lnTo>
                  <a:lnTo>
                    <a:pt x="415561" y="103541"/>
                  </a:lnTo>
                  <a:cubicBezTo>
                    <a:pt x="409471" y="94588"/>
                    <a:pt x="401160" y="87388"/>
                    <a:pt x="391453" y="82655"/>
                  </a:cubicBezTo>
                  <a:cubicBezTo>
                    <a:pt x="380654" y="77449"/>
                    <a:pt x="368790" y="74876"/>
                    <a:pt x="356812" y="75140"/>
                  </a:cubicBezTo>
                  <a:cubicBezTo>
                    <a:pt x="341268" y="74921"/>
                    <a:pt x="325978" y="79067"/>
                    <a:pt x="312654" y="87112"/>
                  </a:cubicBezTo>
                  <a:cubicBezTo>
                    <a:pt x="299572" y="94998"/>
                    <a:pt x="288837" y="106255"/>
                    <a:pt x="281567" y="119715"/>
                  </a:cubicBezTo>
                  <a:cubicBezTo>
                    <a:pt x="273890" y="134302"/>
                    <a:pt x="270007" y="150597"/>
                    <a:pt x="270274" y="167092"/>
                  </a:cubicBezTo>
                  <a:cubicBezTo>
                    <a:pt x="270007" y="183668"/>
                    <a:pt x="273890" y="200047"/>
                    <a:pt x="281567" y="214723"/>
                  </a:cubicBezTo>
                  <a:cubicBezTo>
                    <a:pt x="288799" y="228233"/>
                    <a:pt x="299433" y="239606"/>
                    <a:pt x="312401" y="247709"/>
                  </a:cubicBezTo>
                  <a:cubicBezTo>
                    <a:pt x="325686" y="255850"/>
                    <a:pt x="341002" y="260045"/>
                    <a:pt x="356558" y="259808"/>
                  </a:cubicBezTo>
                  <a:cubicBezTo>
                    <a:pt x="369336" y="260357"/>
                    <a:pt x="381999" y="257266"/>
                    <a:pt x="393102" y="250893"/>
                  </a:cubicBezTo>
                  <a:close/>
                  <a:moveTo>
                    <a:pt x="330673" y="205044"/>
                  </a:moveTo>
                  <a:cubicBezTo>
                    <a:pt x="321080" y="194709"/>
                    <a:pt x="316004" y="180951"/>
                    <a:pt x="316588" y="166837"/>
                  </a:cubicBezTo>
                  <a:cubicBezTo>
                    <a:pt x="315789" y="152689"/>
                    <a:pt x="320890" y="138846"/>
                    <a:pt x="330673" y="128630"/>
                  </a:cubicBezTo>
                  <a:cubicBezTo>
                    <a:pt x="340037" y="118961"/>
                    <a:pt x="353031" y="113693"/>
                    <a:pt x="366455" y="114112"/>
                  </a:cubicBezTo>
                  <a:cubicBezTo>
                    <a:pt x="379918" y="113629"/>
                    <a:pt x="392950" y="118960"/>
                    <a:pt x="402238" y="128758"/>
                  </a:cubicBezTo>
                  <a:cubicBezTo>
                    <a:pt x="421005" y="150455"/>
                    <a:pt x="421005" y="182710"/>
                    <a:pt x="402238" y="204408"/>
                  </a:cubicBezTo>
                  <a:cubicBezTo>
                    <a:pt x="382443" y="224159"/>
                    <a:pt x="350467" y="224159"/>
                    <a:pt x="330673" y="204408"/>
                  </a:cubicBezTo>
                  <a:close/>
                  <a:moveTo>
                    <a:pt x="535218" y="255987"/>
                  </a:moveTo>
                  <a:lnTo>
                    <a:pt x="535218" y="175752"/>
                  </a:lnTo>
                  <a:cubicBezTo>
                    <a:pt x="534634" y="164826"/>
                    <a:pt x="536905" y="153937"/>
                    <a:pt x="541816" y="144168"/>
                  </a:cubicBezTo>
                  <a:cubicBezTo>
                    <a:pt x="545838" y="136909"/>
                    <a:pt x="552259" y="131281"/>
                    <a:pt x="559961" y="128248"/>
                  </a:cubicBezTo>
                  <a:cubicBezTo>
                    <a:pt x="568437" y="125066"/>
                    <a:pt x="577434" y="123511"/>
                    <a:pt x="586481" y="123663"/>
                  </a:cubicBezTo>
                  <a:lnTo>
                    <a:pt x="599170" y="123663"/>
                  </a:lnTo>
                  <a:lnTo>
                    <a:pt x="599170" y="75140"/>
                  </a:lnTo>
                  <a:cubicBezTo>
                    <a:pt x="585783" y="74956"/>
                    <a:pt x="572612" y="78481"/>
                    <a:pt x="561103" y="85329"/>
                  </a:cubicBezTo>
                  <a:cubicBezTo>
                    <a:pt x="550508" y="92093"/>
                    <a:pt x="541791" y="101421"/>
                    <a:pt x="535725" y="112456"/>
                  </a:cubicBezTo>
                  <a:lnTo>
                    <a:pt x="531538" y="79471"/>
                  </a:lnTo>
                  <a:lnTo>
                    <a:pt x="491187" y="79471"/>
                  </a:lnTo>
                  <a:lnTo>
                    <a:pt x="491187" y="255478"/>
                  </a:lnTo>
                  <a:close/>
                  <a:moveTo>
                    <a:pt x="667944" y="255987"/>
                  </a:moveTo>
                  <a:lnTo>
                    <a:pt x="667944" y="164672"/>
                  </a:lnTo>
                  <a:cubicBezTo>
                    <a:pt x="667119" y="150773"/>
                    <a:pt x="671662" y="137088"/>
                    <a:pt x="680633" y="126465"/>
                  </a:cubicBezTo>
                  <a:cubicBezTo>
                    <a:pt x="688601" y="117567"/>
                    <a:pt x="700059" y="112630"/>
                    <a:pt x="711974" y="112965"/>
                  </a:cubicBezTo>
                  <a:cubicBezTo>
                    <a:pt x="723001" y="112246"/>
                    <a:pt x="733672" y="117006"/>
                    <a:pt x="740524" y="125701"/>
                  </a:cubicBezTo>
                  <a:cubicBezTo>
                    <a:pt x="747300" y="135969"/>
                    <a:pt x="750561" y="148177"/>
                    <a:pt x="749787" y="160470"/>
                  </a:cubicBezTo>
                  <a:lnTo>
                    <a:pt x="749787" y="255605"/>
                  </a:lnTo>
                  <a:lnTo>
                    <a:pt x="794959" y="255605"/>
                  </a:lnTo>
                  <a:lnTo>
                    <a:pt x="794959" y="156267"/>
                  </a:lnTo>
                  <a:cubicBezTo>
                    <a:pt x="796368" y="134507"/>
                    <a:pt x="789770" y="112985"/>
                    <a:pt x="776434" y="95772"/>
                  </a:cubicBezTo>
                  <a:cubicBezTo>
                    <a:pt x="763491" y="81544"/>
                    <a:pt x="744839" y="73959"/>
                    <a:pt x="725678" y="75140"/>
                  </a:cubicBezTo>
                  <a:cubicBezTo>
                    <a:pt x="712964" y="74863"/>
                    <a:pt x="700415" y="78077"/>
                    <a:pt x="689388" y="84438"/>
                  </a:cubicBezTo>
                  <a:cubicBezTo>
                    <a:pt x="679402" y="90386"/>
                    <a:pt x="671344" y="99098"/>
                    <a:pt x="666167" y="109527"/>
                  </a:cubicBezTo>
                  <a:lnTo>
                    <a:pt x="662234" y="79471"/>
                  </a:lnTo>
                  <a:lnTo>
                    <a:pt x="622264" y="79471"/>
                  </a:lnTo>
                  <a:lnTo>
                    <a:pt x="622264" y="255478"/>
                  </a:lnTo>
                  <a:close/>
                  <a:moveTo>
                    <a:pt x="843050" y="297123"/>
                  </a:moveTo>
                  <a:lnTo>
                    <a:pt x="877311" y="208865"/>
                  </a:lnTo>
                  <a:lnTo>
                    <a:pt x="833407" y="208865"/>
                  </a:lnTo>
                  <a:lnTo>
                    <a:pt x="813359" y="297123"/>
                  </a:lnTo>
                  <a:close/>
                  <a:moveTo>
                    <a:pt x="45299" y="0"/>
                  </a:moveTo>
                  <a:lnTo>
                    <a:pt x="0" y="0"/>
                  </a:lnTo>
                  <a:lnTo>
                    <a:pt x="0" y="255478"/>
                  </a:lnTo>
                  <a:lnTo>
                    <a:pt x="45299" y="255478"/>
                  </a:lnTo>
                  <a:close/>
                </a:path>
              </a:pathLst>
            </a:custGeom>
            <a:solidFill>
              <a:srgbClr val="005AB9"/>
            </a:solidFill>
            <a:ln w="1268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GB" sz="1013"/>
            </a:p>
          </p:txBody>
        </p:sp>
        <p:sp>
          <p:nvSpPr>
            <p:cNvPr id="25" name="Freeform: Shape 24">
              <a:extLst>
                <a:ext uri="{FF2B5EF4-FFF2-40B4-BE49-F238E27FC236}">
                  <a16:creationId xmlns:a16="http://schemas.microsoft.com/office/drawing/2014/main" id="{AA6E1370-34C7-4E32-862E-C25966CF6C28}"/>
                </a:ext>
              </a:extLst>
            </p:cNvPr>
            <p:cNvSpPr/>
            <p:nvPr/>
          </p:nvSpPr>
          <p:spPr>
            <a:xfrm>
              <a:off x="3170240" y="1058101"/>
              <a:ext cx="941008" cy="338899"/>
            </a:xfrm>
            <a:custGeom>
              <a:avLst/>
              <a:gdLst>
                <a:gd name="connsiteX0" fmla="*/ 45299 w 941008"/>
                <a:gd name="connsiteY0" fmla="*/ 0 h 338899"/>
                <a:gd name="connsiteX1" fmla="*/ 0 w 941008"/>
                <a:gd name="connsiteY1" fmla="*/ 0 h 338899"/>
                <a:gd name="connsiteX2" fmla="*/ 0 w 941008"/>
                <a:gd name="connsiteY2" fmla="*/ 255860 h 338899"/>
                <a:gd name="connsiteX3" fmla="*/ 45299 w 941008"/>
                <a:gd name="connsiteY3" fmla="*/ 255860 h 338899"/>
                <a:gd name="connsiteX4" fmla="*/ 194140 w 941008"/>
                <a:gd name="connsiteY4" fmla="*/ 251020 h 338899"/>
                <a:gd name="connsiteX5" fmla="*/ 216600 w 941008"/>
                <a:gd name="connsiteY5" fmla="*/ 230388 h 338899"/>
                <a:gd name="connsiteX6" fmla="*/ 219391 w 941008"/>
                <a:gd name="connsiteY6" fmla="*/ 255860 h 338899"/>
                <a:gd name="connsiteX7" fmla="*/ 261772 w 941008"/>
                <a:gd name="connsiteY7" fmla="*/ 255860 h 338899"/>
                <a:gd name="connsiteX8" fmla="*/ 261772 w 941008"/>
                <a:gd name="connsiteY8" fmla="*/ 79725 h 338899"/>
                <a:gd name="connsiteX9" fmla="*/ 219011 w 941008"/>
                <a:gd name="connsiteY9" fmla="*/ 79725 h 338899"/>
                <a:gd name="connsiteX10" fmla="*/ 216600 w 941008"/>
                <a:gd name="connsiteY10" fmla="*/ 103923 h 338899"/>
                <a:gd name="connsiteX11" fmla="*/ 192491 w 941008"/>
                <a:gd name="connsiteY11" fmla="*/ 83037 h 338899"/>
                <a:gd name="connsiteX12" fmla="*/ 157850 w 941008"/>
                <a:gd name="connsiteY12" fmla="*/ 75523 h 338899"/>
                <a:gd name="connsiteX13" fmla="*/ 113566 w 941008"/>
                <a:gd name="connsiteY13" fmla="*/ 87367 h 338899"/>
                <a:gd name="connsiteX14" fmla="*/ 82858 w 941008"/>
                <a:gd name="connsiteY14" fmla="*/ 120097 h 338899"/>
                <a:gd name="connsiteX15" fmla="*/ 71565 w 941008"/>
                <a:gd name="connsiteY15" fmla="*/ 167474 h 338899"/>
                <a:gd name="connsiteX16" fmla="*/ 82858 w 941008"/>
                <a:gd name="connsiteY16" fmla="*/ 214978 h 338899"/>
                <a:gd name="connsiteX17" fmla="*/ 113566 w 941008"/>
                <a:gd name="connsiteY17" fmla="*/ 247964 h 338899"/>
                <a:gd name="connsiteX18" fmla="*/ 157850 w 941008"/>
                <a:gd name="connsiteY18" fmla="*/ 260699 h 338899"/>
                <a:gd name="connsiteX19" fmla="*/ 194140 w 941008"/>
                <a:gd name="connsiteY19" fmla="*/ 251275 h 338899"/>
                <a:gd name="connsiteX20" fmla="*/ 131711 w 941008"/>
                <a:gd name="connsiteY20" fmla="*/ 205172 h 338899"/>
                <a:gd name="connsiteX21" fmla="*/ 117499 w 941008"/>
                <a:gd name="connsiteY21" fmla="*/ 166965 h 338899"/>
                <a:gd name="connsiteX22" fmla="*/ 131711 w 941008"/>
                <a:gd name="connsiteY22" fmla="*/ 128758 h 338899"/>
                <a:gd name="connsiteX23" fmla="*/ 203276 w 941008"/>
                <a:gd name="connsiteY23" fmla="*/ 128758 h 338899"/>
                <a:gd name="connsiteX24" fmla="*/ 203276 w 941008"/>
                <a:gd name="connsiteY24" fmla="*/ 204280 h 338899"/>
                <a:gd name="connsiteX25" fmla="*/ 131711 w 941008"/>
                <a:gd name="connsiteY25" fmla="*/ 204280 h 338899"/>
                <a:gd name="connsiteX26" fmla="*/ 417465 w 941008"/>
                <a:gd name="connsiteY26" fmla="*/ 79471 h 338899"/>
                <a:gd name="connsiteX27" fmla="*/ 417465 w 941008"/>
                <a:gd name="connsiteY27" fmla="*/ 170658 h 338899"/>
                <a:gd name="connsiteX28" fmla="*/ 404776 w 941008"/>
                <a:gd name="connsiteY28" fmla="*/ 208865 h 338899"/>
                <a:gd name="connsiteX29" fmla="*/ 373561 w 941008"/>
                <a:gd name="connsiteY29" fmla="*/ 222365 h 338899"/>
                <a:gd name="connsiteX30" fmla="*/ 344884 w 941008"/>
                <a:gd name="connsiteY30" fmla="*/ 210266 h 338899"/>
                <a:gd name="connsiteX31" fmla="*/ 335748 w 941008"/>
                <a:gd name="connsiteY31" fmla="*/ 175498 h 338899"/>
                <a:gd name="connsiteX32" fmla="*/ 335748 w 941008"/>
                <a:gd name="connsiteY32" fmla="*/ 79725 h 338899"/>
                <a:gd name="connsiteX33" fmla="*/ 290449 w 941008"/>
                <a:gd name="connsiteY33" fmla="*/ 79725 h 338899"/>
                <a:gd name="connsiteX34" fmla="*/ 290449 w 941008"/>
                <a:gd name="connsiteY34" fmla="*/ 179191 h 338899"/>
                <a:gd name="connsiteX35" fmla="*/ 308467 w 941008"/>
                <a:gd name="connsiteY35" fmla="*/ 239558 h 338899"/>
                <a:gd name="connsiteX36" fmla="*/ 359223 w 941008"/>
                <a:gd name="connsiteY36" fmla="*/ 260062 h 338899"/>
                <a:gd name="connsiteX37" fmla="*/ 395767 w 941008"/>
                <a:gd name="connsiteY37" fmla="*/ 250893 h 338899"/>
                <a:gd name="connsiteX38" fmla="*/ 419241 w 941008"/>
                <a:gd name="connsiteY38" fmla="*/ 225421 h 338899"/>
                <a:gd name="connsiteX39" fmla="*/ 422794 w 941008"/>
                <a:gd name="connsiteY39" fmla="*/ 255223 h 338899"/>
                <a:gd name="connsiteX40" fmla="*/ 462764 w 941008"/>
                <a:gd name="connsiteY40" fmla="*/ 255223 h 338899"/>
                <a:gd name="connsiteX41" fmla="*/ 462764 w 941008"/>
                <a:gd name="connsiteY41" fmla="*/ 79725 h 338899"/>
                <a:gd name="connsiteX42" fmla="*/ 609701 w 941008"/>
                <a:gd name="connsiteY42" fmla="*/ 194092 h 338899"/>
                <a:gd name="connsiteX43" fmla="*/ 634318 w 941008"/>
                <a:gd name="connsiteY43" fmla="*/ 171040 h 338899"/>
                <a:gd name="connsiteX44" fmla="*/ 642820 w 941008"/>
                <a:gd name="connsiteY44" fmla="*/ 138819 h 338899"/>
                <a:gd name="connsiteX45" fmla="*/ 635714 w 941008"/>
                <a:gd name="connsiteY45" fmla="*/ 109017 h 338899"/>
                <a:gd name="connsiteX46" fmla="*/ 665787 w 941008"/>
                <a:gd name="connsiteY46" fmla="*/ 106852 h 338899"/>
                <a:gd name="connsiteX47" fmla="*/ 665787 w 941008"/>
                <a:gd name="connsiteY47" fmla="*/ 79725 h 338899"/>
                <a:gd name="connsiteX48" fmla="*/ 598789 w 941008"/>
                <a:gd name="connsiteY48" fmla="*/ 79725 h 338899"/>
                <a:gd name="connsiteX49" fmla="*/ 571254 w 941008"/>
                <a:gd name="connsiteY49" fmla="*/ 75523 h 338899"/>
                <a:gd name="connsiteX50" fmla="*/ 533188 w 941008"/>
                <a:gd name="connsiteY50" fmla="*/ 84055 h 338899"/>
                <a:gd name="connsiteX51" fmla="*/ 499943 w 941008"/>
                <a:gd name="connsiteY51" fmla="*/ 140092 h 338899"/>
                <a:gd name="connsiteX52" fmla="*/ 520499 w 941008"/>
                <a:gd name="connsiteY52" fmla="*/ 186578 h 338899"/>
                <a:gd name="connsiteX53" fmla="*/ 489665 w 941008"/>
                <a:gd name="connsiteY53" fmla="*/ 219181 h 338899"/>
                <a:gd name="connsiteX54" fmla="*/ 489665 w 941008"/>
                <a:gd name="connsiteY54" fmla="*/ 227332 h 338899"/>
                <a:gd name="connsiteX55" fmla="*/ 498674 w 941008"/>
                <a:gd name="connsiteY55" fmla="*/ 234846 h 338899"/>
                <a:gd name="connsiteX56" fmla="*/ 511363 w 941008"/>
                <a:gd name="connsiteY56" fmla="*/ 241596 h 338899"/>
                <a:gd name="connsiteX57" fmla="*/ 488269 w 941008"/>
                <a:gd name="connsiteY57" fmla="*/ 282732 h 338899"/>
                <a:gd name="connsiteX58" fmla="*/ 511363 w 941008"/>
                <a:gd name="connsiteY58" fmla="*/ 324760 h 338899"/>
                <a:gd name="connsiteX59" fmla="*/ 571762 w 941008"/>
                <a:gd name="connsiteY59" fmla="*/ 338769 h 338899"/>
                <a:gd name="connsiteX60" fmla="*/ 617061 w 941008"/>
                <a:gd name="connsiteY60" fmla="*/ 330109 h 338899"/>
                <a:gd name="connsiteX61" fmla="*/ 643200 w 941008"/>
                <a:gd name="connsiteY61" fmla="*/ 307439 h 338899"/>
                <a:gd name="connsiteX62" fmla="*/ 651702 w 941008"/>
                <a:gd name="connsiteY62" fmla="*/ 277765 h 338899"/>
                <a:gd name="connsiteX63" fmla="*/ 635841 w 941008"/>
                <a:gd name="connsiteY63" fmla="*/ 240450 h 338899"/>
                <a:gd name="connsiteX64" fmla="*/ 585085 w 941008"/>
                <a:gd name="connsiteY64" fmla="*/ 223766 h 338899"/>
                <a:gd name="connsiteX65" fmla="*/ 551840 w 941008"/>
                <a:gd name="connsiteY65" fmla="*/ 219563 h 338899"/>
                <a:gd name="connsiteX66" fmla="*/ 535599 w 941008"/>
                <a:gd name="connsiteY66" fmla="*/ 214214 h 338899"/>
                <a:gd name="connsiteX67" fmla="*/ 548287 w 941008"/>
                <a:gd name="connsiteY67" fmla="*/ 201478 h 338899"/>
                <a:gd name="connsiteX68" fmla="*/ 572016 w 941008"/>
                <a:gd name="connsiteY68" fmla="*/ 204280 h 338899"/>
                <a:gd name="connsiteX69" fmla="*/ 609701 w 941008"/>
                <a:gd name="connsiteY69" fmla="*/ 194728 h 338899"/>
                <a:gd name="connsiteX70" fmla="*/ 548034 w 941008"/>
                <a:gd name="connsiteY70" fmla="*/ 161106 h 338899"/>
                <a:gd name="connsiteX71" fmla="*/ 547691 w 941008"/>
                <a:gd name="connsiteY71" fmla="*/ 118782 h 338899"/>
                <a:gd name="connsiteX72" fmla="*/ 548034 w 941008"/>
                <a:gd name="connsiteY72" fmla="*/ 118442 h 338899"/>
                <a:gd name="connsiteX73" fmla="*/ 594221 w 941008"/>
                <a:gd name="connsiteY73" fmla="*/ 118442 h 338899"/>
                <a:gd name="connsiteX74" fmla="*/ 594919 w 941008"/>
                <a:gd name="connsiteY74" fmla="*/ 160402 h 338899"/>
                <a:gd name="connsiteX75" fmla="*/ 594221 w 941008"/>
                <a:gd name="connsiteY75" fmla="*/ 161106 h 338899"/>
                <a:gd name="connsiteX76" fmla="*/ 548034 w 941008"/>
                <a:gd name="connsiteY76" fmla="*/ 161106 h 338899"/>
                <a:gd name="connsiteX77" fmla="*/ 533314 w 941008"/>
                <a:gd name="connsiteY77" fmla="*/ 263628 h 338899"/>
                <a:gd name="connsiteX78" fmla="*/ 548034 w 941008"/>
                <a:gd name="connsiteY78" fmla="*/ 250893 h 338899"/>
                <a:gd name="connsiteX79" fmla="*/ 574934 w 941008"/>
                <a:gd name="connsiteY79" fmla="*/ 254077 h 338899"/>
                <a:gd name="connsiteX80" fmla="*/ 602342 w 941008"/>
                <a:gd name="connsiteY80" fmla="*/ 261845 h 338899"/>
                <a:gd name="connsiteX81" fmla="*/ 609194 w 941008"/>
                <a:gd name="connsiteY81" fmla="*/ 277765 h 338899"/>
                <a:gd name="connsiteX82" fmla="*/ 598536 w 941008"/>
                <a:gd name="connsiteY82" fmla="*/ 296486 h 338899"/>
                <a:gd name="connsiteX83" fmla="*/ 571000 w 941008"/>
                <a:gd name="connsiteY83" fmla="*/ 303364 h 338899"/>
                <a:gd name="connsiteX84" fmla="*/ 541182 w 941008"/>
                <a:gd name="connsiteY84" fmla="*/ 296741 h 338899"/>
                <a:gd name="connsiteX85" fmla="*/ 528493 w 941008"/>
                <a:gd name="connsiteY85" fmla="*/ 277128 h 338899"/>
                <a:gd name="connsiteX86" fmla="*/ 533695 w 941008"/>
                <a:gd name="connsiteY86" fmla="*/ 263628 h 338899"/>
                <a:gd name="connsiteX87" fmla="*/ 731642 w 941008"/>
                <a:gd name="connsiteY87" fmla="*/ 255860 h 338899"/>
                <a:gd name="connsiteX88" fmla="*/ 731642 w 941008"/>
                <a:gd name="connsiteY88" fmla="*/ 165564 h 338899"/>
                <a:gd name="connsiteX89" fmla="*/ 744331 w 941008"/>
                <a:gd name="connsiteY89" fmla="*/ 127357 h 338899"/>
                <a:gd name="connsiteX90" fmla="*/ 776434 w 941008"/>
                <a:gd name="connsiteY90" fmla="*/ 113857 h 338899"/>
                <a:gd name="connsiteX91" fmla="*/ 804857 w 941008"/>
                <a:gd name="connsiteY91" fmla="*/ 126593 h 338899"/>
                <a:gd name="connsiteX92" fmla="*/ 813866 w 941008"/>
                <a:gd name="connsiteY92" fmla="*/ 161361 h 338899"/>
                <a:gd name="connsiteX93" fmla="*/ 813866 w 941008"/>
                <a:gd name="connsiteY93" fmla="*/ 256496 h 338899"/>
                <a:gd name="connsiteX94" fmla="*/ 858785 w 941008"/>
                <a:gd name="connsiteY94" fmla="*/ 256496 h 338899"/>
                <a:gd name="connsiteX95" fmla="*/ 858785 w 941008"/>
                <a:gd name="connsiteY95" fmla="*/ 156394 h 338899"/>
                <a:gd name="connsiteX96" fmla="*/ 841020 w 941008"/>
                <a:gd name="connsiteY96" fmla="*/ 96154 h 338899"/>
                <a:gd name="connsiteX97" fmla="*/ 790265 w 941008"/>
                <a:gd name="connsiteY97" fmla="*/ 75523 h 338899"/>
                <a:gd name="connsiteX98" fmla="*/ 755878 w 941008"/>
                <a:gd name="connsiteY98" fmla="*/ 83801 h 338899"/>
                <a:gd name="connsiteX99" fmla="*/ 732023 w 941008"/>
                <a:gd name="connsiteY99" fmla="*/ 106725 h 338899"/>
                <a:gd name="connsiteX100" fmla="*/ 732023 w 941008"/>
                <a:gd name="connsiteY100" fmla="*/ 0 h 338899"/>
                <a:gd name="connsiteX101" fmla="*/ 686723 w 941008"/>
                <a:gd name="connsiteY101" fmla="*/ 0 h 338899"/>
                <a:gd name="connsiteX102" fmla="*/ 686723 w 941008"/>
                <a:gd name="connsiteY102" fmla="*/ 255860 h 338899"/>
                <a:gd name="connsiteX103" fmla="*/ 906749 w 941008"/>
                <a:gd name="connsiteY103" fmla="*/ 296996 h 338899"/>
                <a:gd name="connsiteX104" fmla="*/ 941009 w 941008"/>
                <a:gd name="connsiteY104" fmla="*/ 208610 h 338899"/>
                <a:gd name="connsiteX105" fmla="*/ 897105 w 941008"/>
                <a:gd name="connsiteY105" fmla="*/ 208610 h 338899"/>
                <a:gd name="connsiteX106" fmla="*/ 877945 w 941008"/>
                <a:gd name="connsiteY106" fmla="*/ 296996 h 338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941008" h="338899">
                  <a:moveTo>
                    <a:pt x="45299" y="0"/>
                  </a:moveTo>
                  <a:lnTo>
                    <a:pt x="0" y="0"/>
                  </a:lnTo>
                  <a:lnTo>
                    <a:pt x="0" y="255860"/>
                  </a:lnTo>
                  <a:lnTo>
                    <a:pt x="45299" y="255860"/>
                  </a:lnTo>
                  <a:close/>
                  <a:moveTo>
                    <a:pt x="194140" y="251020"/>
                  </a:moveTo>
                  <a:cubicBezTo>
                    <a:pt x="202819" y="245576"/>
                    <a:pt x="210433" y="238584"/>
                    <a:pt x="216600" y="230388"/>
                  </a:cubicBezTo>
                  <a:lnTo>
                    <a:pt x="219391" y="255860"/>
                  </a:lnTo>
                  <a:lnTo>
                    <a:pt x="261772" y="255860"/>
                  </a:lnTo>
                  <a:lnTo>
                    <a:pt x="261772" y="79725"/>
                  </a:lnTo>
                  <a:lnTo>
                    <a:pt x="219011" y="79725"/>
                  </a:lnTo>
                  <a:lnTo>
                    <a:pt x="216600" y="103923"/>
                  </a:lnTo>
                  <a:cubicBezTo>
                    <a:pt x="210483" y="94994"/>
                    <a:pt x="202185" y="87800"/>
                    <a:pt x="192491" y="83037"/>
                  </a:cubicBezTo>
                  <a:cubicBezTo>
                    <a:pt x="181692" y="77832"/>
                    <a:pt x="169828" y="75258"/>
                    <a:pt x="157850" y="75523"/>
                  </a:cubicBezTo>
                  <a:cubicBezTo>
                    <a:pt x="142281" y="75281"/>
                    <a:pt x="126952" y="79381"/>
                    <a:pt x="113566" y="87367"/>
                  </a:cubicBezTo>
                  <a:cubicBezTo>
                    <a:pt x="100636" y="95374"/>
                    <a:pt x="90041" y="106664"/>
                    <a:pt x="82858" y="120097"/>
                  </a:cubicBezTo>
                  <a:cubicBezTo>
                    <a:pt x="75156" y="134673"/>
                    <a:pt x="71261" y="150976"/>
                    <a:pt x="71565" y="167474"/>
                  </a:cubicBezTo>
                  <a:cubicBezTo>
                    <a:pt x="71299" y="184010"/>
                    <a:pt x="75182" y="200347"/>
                    <a:pt x="82858" y="214978"/>
                  </a:cubicBezTo>
                  <a:cubicBezTo>
                    <a:pt x="90002" y="228509"/>
                    <a:pt x="100598" y="239892"/>
                    <a:pt x="113566" y="247964"/>
                  </a:cubicBezTo>
                  <a:cubicBezTo>
                    <a:pt x="126813" y="256370"/>
                    <a:pt x="142179" y="260790"/>
                    <a:pt x="157850" y="260699"/>
                  </a:cubicBezTo>
                  <a:cubicBezTo>
                    <a:pt x="170590" y="261046"/>
                    <a:pt x="183164" y="257779"/>
                    <a:pt x="194140" y="251275"/>
                  </a:cubicBezTo>
                  <a:close/>
                  <a:moveTo>
                    <a:pt x="131711" y="205172"/>
                  </a:moveTo>
                  <a:cubicBezTo>
                    <a:pt x="122029" y="194880"/>
                    <a:pt x="116916" y="181103"/>
                    <a:pt x="117499" y="166965"/>
                  </a:cubicBezTo>
                  <a:cubicBezTo>
                    <a:pt x="116801" y="152810"/>
                    <a:pt x="121940" y="138993"/>
                    <a:pt x="131711" y="128758"/>
                  </a:cubicBezTo>
                  <a:cubicBezTo>
                    <a:pt x="151505" y="109006"/>
                    <a:pt x="183482" y="109006"/>
                    <a:pt x="203276" y="128758"/>
                  </a:cubicBezTo>
                  <a:cubicBezTo>
                    <a:pt x="221865" y="150475"/>
                    <a:pt x="221865" y="182563"/>
                    <a:pt x="203276" y="204280"/>
                  </a:cubicBezTo>
                  <a:cubicBezTo>
                    <a:pt x="183482" y="224032"/>
                    <a:pt x="151505" y="224032"/>
                    <a:pt x="131711" y="204280"/>
                  </a:cubicBezTo>
                  <a:close/>
                  <a:moveTo>
                    <a:pt x="417465" y="79471"/>
                  </a:moveTo>
                  <a:lnTo>
                    <a:pt x="417465" y="170658"/>
                  </a:lnTo>
                  <a:cubicBezTo>
                    <a:pt x="418378" y="184571"/>
                    <a:pt x="413823" y="198288"/>
                    <a:pt x="404776" y="208865"/>
                  </a:cubicBezTo>
                  <a:cubicBezTo>
                    <a:pt x="396883" y="217788"/>
                    <a:pt x="385451" y="222733"/>
                    <a:pt x="373561" y="222365"/>
                  </a:cubicBezTo>
                  <a:cubicBezTo>
                    <a:pt x="362598" y="223301"/>
                    <a:pt x="351889" y="218780"/>
                    <a:pt x="344884" y="210266"/>
                  </a:cubicBezTo>
                  <a:cubicBezTo>
                    <a:pt x="338147" y="199983"/>
                    <a:pt x="334949" y="187776"/>
                    <a:pt x="335748" y="175498"/>
                  </a:cubicBezTo>
                  <a:lnTo>
                    <a:pt x="335748" y="79725"/>
                  </a:lnTo>
                  <a:lnTo>
                    <a:pt x="290449" y="79725"/>
                  </a:lnTo>
                  <a:lnTo>
                    <a:pt x="290449" y="179191"/>
                  </a:lnTo>
                  <a:cubicBezTo>
                    <a:pt x="288926" y="200844"/>
                    <a:pt x="295334" y="222309"/>
                    <a:pt x="308467" y="239558"/>
                  </a:cubicBezTo>
                  <a:cubicBezTo>
                    <a:pt x="321486" y="253663"/>
                    <a:pt x="340101" y="261185"/>
                    <a:pt x="359223" y="260062"/>
                  </a:cubicBezTo>
                  <a:cubicBezTo>
                    <a:pt x="372013" y="260425"/>
                    <a:pt x="384651" y="257253"/>
                    <a:pt x="395767" y="250893"/>
                  </a:cubicBezTo>
                  <a:cubicBezTo>
                    <a:pt x="405842" y="244812"/>
                    <a:pt x="413988" y="235977"/>
                    <a:pt x="419241" y="225421"/>
                  </a:cubicBezTo>
                  <a:lnTo>
                    <a:pt x="422794" y="255223"/>
                  </a:lnTo>
                  <a:lnTo>
                    <a:pt x="462764" y="255223"/>
                  </a:lnTo>
                  <a:lnTo>
                    <a:pt x="462764" y="79725"/>
                  </a:lnTo>
                  <a:close/>
                  <a:moveTo>
                    <a:pt x="609701" y="194092"/>
                  </a:moveTo>
                  <a:cubicBezTo>
                    <a:pt x="619954" y="188964"/>
                    <a:pt x="628507" y="180956"/>
                    <a:pt x="634318" y="171040"/>
                  </a:cubicBezTo>
                  <a:cubicBezTo>
                    <a:pt x="640028" y="161282"/>
                    <a:pt x="642972" y="150137"/>
                    <a:pt x="642820" y="138819"/>
                  </a:cubicBezTo>
                  <a:cubicBezTo>
                    <a:pt x="642934" y="128448"/>
                    <a:pt x="640497" y="118210"/>
                    <a:pt x="635714" y="109017"/>
                  </a:cubicBezTo>
                  <a:lnTo>
                    <a:pt x="665787" y="106852"/>
                  </a:lnTo>
                  <a:lnTo>
                    <a:pt x="665787" y="79725"/>
                  </a:lnTo>
                  <a:lnTo>
                    <a:pt x="598789" y="79725"/>
                  </a:lnTo>
                  <a:cubicBezTo>
                    <a:pt x="589894" y="76859"/>
                    <a:pt x="580593" y="75440"/>
                    <a:pt x="571254" y="75523"/>
                  </a:cubicBezTo>
                  <a:cubicBezTo>
                    <a:pt x="558058" y="75195"/>
                    <a:pt x="544988" y="78124"/>
                    <a:pt x="533188" y="84055"/>
                  </a:cubicBezTo>
                  <a:cubicBezTo>
                    <a:pt x="512251" y="94722"/>
                    <a:pt x="499308" y="116536"/>
                    <a:pt x="499943" y="140092"/>
                  </a:cubicBezTo>
                  <a:cubicBezTo>
                    <a:pt x="499473" y="157902"/>
                    <a:pt x="507023" y="174974"/>
                    <a:pt x="520499" y="186578"/>
                  </a:cubicBezTo>
                  <a:lnTo>
                    <a:pt x="489665" y="219181"/>
                  </a:lnTo>
                  <a:lnTo>
                    <a:pt x="489665" y="227332"/>
                  </a:lnTo>
                  <a:cubicBezTo>
                    <a:pt x="492444" y="230095"/>
                    <a:pt x="495463" y="232609"/>
                    <a:pt x="498674" y="234846"/>
                  </a:cubicBezTo>
                  <a:cubicBezTo>
                    <a:pt x="502709" y="237455"/>
                    <a:pt x="506947" y="239713"/>
                    <a:pt x="511363" y="241596"/>
                  </a:cubicBezTo>
                  <a:cubicBezTo>
                    <a:pt x="497418" y="250683"/>
                    <a:pt x="488789" y="266051"/>
                    <a:pt x="488269" y="282732"/>
                  </a:cubicBezTo>
                  <a:cubicBezTo>
                    <a:pt x="487495" y="299982"/>
                    <a:pt x="496415" y="316215"/>
                    <a:pt x="511363" y="324760"/>
                  </a:cubicBezTo>
                  <a:cubicBezTo>
                    <a:pt x="529825" y="334929"/>
                    <a:pt x="550724" y="339778"/>
                    <a:pt x="571762" y="338769"/>
                  </a:cubicBezTo>
                  <a:cubicBezTo>
                    <a:pt x="587319" y="339382"/>
                    <a:pt x="602811" y="336419"/>
                    <a:pt x="617061" y="330109"/>
                  </a:cubicBezTo>
                  <a:cubicBezTo>
                    <a:pt x="627796" y="325287"/>
                    <a:pt x="636894" y="317404"/>
                    <a:pt x="643200" y="307439"/>
                  </a:cubicBezTo>
                  <a:cubicBezTo>
                    <a:pt x="648758" y="298545"/>
                    <a:pt x="651702" y="288262"/>
                    <a:pt x="651702" y="277765"/>
                  </a:cubicBezTo>
                  <a:cubicBezTo>
                    <a:pt x="652374" y="263548"/>
                    <a:pt x="646525" y="249805"/>
                    <a:pt x="635841" y="240450"/>
                  </a:cubicBezTo>
                  <a:cubicBezTo>
                    <a:pt x="620906" y="230034"/>
                    <a:pt x="603268" y="224234"/>
                    <a:pt x="585085" y="223766"/>
                  </a:cubicBezTo>
                  <a:cubicBezTo>
                    <a:pt x="569732" y="222365"/>
                    <a:pt x="558692" y="220964"/>
                    <a:pt x="551840" y="219563"/>
                  </a:cubicBezTo>
                  <a:cubicBezTo>
                    <a:pt x="546206" y="218557"/>
                    <a:pt x="540738" y="216756"/>
                    <a:pt x="535599" y="214214"/>
                  </a:cubicBezTo>
                  <a:lnTo>
                    <a:pt x="548287" y="201478"/>
                  </a:lnTo>
                  <a:cubicBezTo>
                    <a:pt x="556040" y="203418"/>
                    <a:pt x="564022" y="204360"/>
                    <a:pt x="572016" y="204280"/>
                  </a:cubicBezTo>
                  <a:cubicBezTo>
                    <a:pt x="585174" y="204283"/>
                    <a:pt x="598129" y="201001"/>
                    <a:pt x="609701" y="194728"/>
                  </a:cubicBezTo>
                  <a:close/>
                  <a:moveTo>
                    <a:pt x="548034" y="161106"/>
                  </a:moveTo>
                  <a:cubicBezTo>
                    <a:pt x="536296" y="149513"/>
                    <a:pt x="536144" y="130564"/>
                    <a:pt x="547691" y="118782"/>
                  </a:cubicBezTo>
                  <a:cubicBezTo>
                    <a:pt x="547805" y="118667"/>
                    <a:pt x="547919" y="118554"/>
                    <a:pt x="548034" y="118442"/>
                  </a:cubicBezTo>
                  <a:cubicBezTo>
                    <a:pt x="561877" y="108610"/>
                    <a:pt x="580378" y="108610"/>
                    <a:pt x="594221" y="118442"/>
                  </a:cubicBezTo>
                  <a:cubicBezTo>
                    <a:pt x="605958" y="129834"/>
                    <a:pt x="606276" y="148620"/>
                    <a:pt x="594919" y="160402"/>
                  </a:cubicBezTo>
                  <a:cubicBezTo>
                    <a:pt x="594691" y="160640"/>
                    <a:pt x="594462" y="160876"/>
                    <a:pt x="594221" y="161106"/>
                  </a:cubicBezTo>
                  <a:cubicBezTo>
                    <a:pt x="580378" y="170938"/>
                    <a:pt x="561877" y="170938"/>
                    <a:pt x="548034" y="161106"/>
                  </a:cubicBezTo>
                  <a:close/>
                  <a:moveTo>
                    <a:pt x="533314" y="263628"/>
                  </a:moveTo>
                  <a:cubicBezTo>
                    <a:pt x="537096" y="258225"/>
                    <a:pt x="542146" y="253849"/>
                    <a:pt x="548034" y="250893"/>
                  </a:cubicBezTo>
                  <a:cubicBezTo>
                    <a:pt x="556281" y="252294"/>
                    <a:pt x="565290" y="253313"/>
                    <a:pt x="574934" y="254077"/>
                  </a:cubicBezTo>
                  <a:cubicBezTo>
                    <a:pt x="584654" y="253730"/>
                    <a:pt x="594234" y="256447"/>
                    <a:pt x="602342" y="261845"/>
                  </a:cubicBezTo>
                  <a:cubicBezTo>
                    <a:pt x="606834" y="265894"/>
                    <a:pt x="609334" y="271709"/>
                    <a:pt x="609194" y="277765"/>
                  </a:cubicBezTo>
                  <a:cubicBezTo>
                    <a:pt x="609258" y="285478"/>
                    <a:pt x="605184" y="292630"/>
                    <a:pt x="598536" y="296486"/>
                  </a:cubicBezTo>
                  <a:cubicBezTo>
                    <a:pt x="590212" y="301414"/>
                    <a:pt x="580644" y="303803"/>
                    <a:pt x="571000" y="303364"/>
                  </a:cubicBezTo>
                  <a:cubicBezTo>
                    <a:pt x="560659" y="303717"/>
                    <a:pt x="550406" y="301439"/>
                    <a:pt x="541182" y="296741"/>
                  </a:cubicBezTo>
                  <a:cubicBezTo>
                    <a:pt x="533378" y="293388"/>
                    <a:pt x="528379" y="285642"/>
                    <a:pt x="528493" y="277128"/>
                  </a:cubicBezTo>
                  <a:cubicBezTo>
                    <a:pt x="528886" y="272219"/>
                    <a:pt x="530701" y="267529"/>
                    <a:pt x="533695" y="263628"/>
                  </a:cubicBezTo>
                  <a:close/>
                  <a:moveTo>
                    <a:pt x="731642" y="255860"/>
                  </a:moveTo>
                  <a:lnTo>
                    <a:pt x="731642" y="165564"/>
                  </a:lnTo>
                  <a:cubicBezTo>
                    <a:pt x="730690" y="151649"/>
                    <a:pt x="735258" y="137920"/>
                    <a:pt x="744331" y="127357"/>
                  </a:cubicBezTo>
                  <a:cubicBezTo>
                    <a:pt x="752515" y="118308"/>
                    <a:pt x="764265" y="113364"/>
                    <a:pt x="776434" y="113857"/>
                  </a:cubicBezTo>
                  <a:cubicBezTo>
                    <a:pt x="787422" y="113113"/>
                    <a:pt x="798068" y="117883"/>
                    <a:pt x="804857" y="126593"/>
                  </a:cubicBezTo>
                  <a:cubicBezTo>
                    <a:pt x="811544" y="136891"/>
                    <a:pt x="814703" y="149097"/>
                    <a:pt x="813866" y="161361"/>
                  </a:cubicBezTo>
                  <a:lnTo>
                    <a:pt x="813866" y="256496"/>
                  </a:lnTo>
                  <a:lnTo>
                    <a:pt x="858785" y="256496"/>
                  </a:lnTo>
                  <a:lnTo>
                    <a:pt x="858785" y="156394"/>
                  </a:lnTo>
                  <a:cubicBezTo>
                    <a:pt x="860346" y="134816"/>
                    <a:pt x="854026" y="113406"/>
                    <a:pt x="841020" y="96154"/>
                  </a:cubicBezTo>
                  <a:cubicBezTo>
                    <a:pt x="828078" y="81926"/>
                    <a:pt x="809425" y="74341"/>
                    <a:pt x="790265" y="75523"/>
                  </a:cubicBezTo>
                  <a:cubicBezTo>
                    <a:pt x="778286" y="75312"/>
                    <a:pt x="766460" y="78161"/>
                    <a:pt x="755878" y="83801"/>
                  </a:cubicBezTo>
                  <a:cubicBezTo>
                    <a:pt x="746044" y="89194"/>
                    <a:pt x="737821" y="97104"/>
                    <a:pt x="732023" y="106725"/>
                  </a:cubicBezTo>
                  <a:lnTo>
                    <a:pt x="732023" y="0"/>
                  </a:lnTo>
                  <a:lnTo>
                    <a:pt x="686723" y="0"/>
                  </a:lnTo>
                  <a:lnTo>
                    <a:pt x="686723" y="255860"/>
                  </a:lnTo>
                  <a:close/>
                  <a:moveTo>
                    <a:pt x="906749" y="296996"/>
                  </a:moveTo>
                  <a:lnTo>
                    <a:pt x="941009" y="208610"/>
                  </a:lnTo>
                  <a:lnTo>
                    <a:pt x="897105" y="208610"/>
                  </a:lnTo>
                  <a:lnTo>
                    <a:pt x="877945" y="296996"/>
                  </a:lnTo>
                  <a:close/>
                </a:path>
              </a:pathLst>
            </a:custGeom>
            <a:solidFill>
              <a:srgbClr val="005AB9"/>
            </a:solidFill>
            <a:ln w="1268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GB" sz="1013"/>
            </a:p>
          </p:txBody>
        </p:sp>
        <p:sp>
          <p:nvSpPr>
            <p:cNvPr id="26" name="Freeform: Shape 25">
              <a:extLst>
                <a:ext uri="{FF2B5EF4-FFF2-40B4-BE49-F238E27FC236}">
                  <a16:creationId xmlns:a16="http://schemas.microsoft.com/office/drawing/2014/main" id="{40121D38-0A42-4EC5-8272-C726D82A045B}"/>
                </a:ext>
              </a:extLst>
            </p:cNvPr>
            <p:cNvSpPr/>
            <p:nvPr/>
          </p:nvSpPr>
          <p:spPr>
            <a:xfrm>
              <a:off x="3170240" y="1359298"/>
              <a:ext cx="512257" cy="259824"/>
            </a:xfrm>
            <a:custGeom>
              <a:avLst/>
              <a:gdLst>
                <a:gd name="connsiteX0" fmla="*/ 45299 w 512257"/>
                <a:gd name="connsiteY0" fmla="*/ 2 h 259824"/>
                <a:gd name="connsiteX1" fmla="*/ 0 w 512257"/>
                <a:gd name="connsiteY1" fmla="*/ 2 h 259824"/>
                <a:gd name="connsiteX2" fmla="*/ 0 w 512257"/>
                <a:gd name="connsiteY2" fmla="*/ 255480 h 259824"/>
                <a:gd name="connsiteX3" fmla="*/ 45299 w 512257"/>
                <a:gd name="connsiteY3" fmla="*/ 255480 h 259824"/>
                <a:gd name="connsiteX4" fmla="*/ 122702 w 512257"/>
                <a:gd name="connsiteY4" fmla="*/ 44704 h 259824"/>
                <a:gd name="connsiteX5" fmla="*/ 130696 w 512257"/>
                <a:gd name="connsiteY5" fmla="*/ 25855 h 259824"/>
                <a:gd name="connsiteX6" fmla="*/ 122702 w 512257"/>
                <a:gd name="connsiteY6" fmla="*/ 7261 h 259824"/>
                <a:gd name="connsiteX7" fmla="*/ 82097 w 512257"/>
                <a:gd name="connsiteY7" fmla="*/ 7261 h 259824"/>
                <a:gd name="connsiteX8" fmla="*/ 74103 w 512257"/>
                <a:gd name="connsiteY8" fmla="*/ 25855 h 259824"/>
                <a:gd name="connsiteX9" fmla="*/ 82097 w 512257"/>
                <a:gd name="connsiteY9" fmla="*/ 44704 h 259824"/>
                <a:gd name="connsiteX10" fmla="*/ 122702 w 512257"/>
                <a:gd name="connsiteY10" fmla="*/ 44704 h 259824"/>
                <a:gd name="connsiteX11" fmla="*/ 124986 w 512257"/>
                <a:gd name="connsiteY11" fmla="*/ 79473 h 259824"/>
                <a:gd name="connsiteX12" fmla="*/ 79813 w 512257"/>
                <a:gd name="connsiteY12" fmla="*/ 79473 h 259824"/>
                <a:gd name="connsiteX13" fmla="*/ 79813 w 512257"/>
                <a:gd name="connsiteY13" fmla="*/ 255480 h 259824"/>
                <a:gd name="connsiteX14" fmla="*/ 124986 w 512257"/>
                <a:gd name="connsiteY14" fmla="*/ 255480 h 259824"/>
                <a:gd name="connsiteX15" fmla="*/ 264564 w 512257"/>
                <a:gd name="connsiteY15" fmla="*/ 255480 h 259824"/>
                <a:gd name="connsiteX16" fmla="*/ 329277 w 512257"/>
                <a:gd name="connsiteY16" fmla="*/ 79473 h 259824"/>
                <a:gd name="connsiteX17" fmla="*/ 281567 w 512257"/>
                <a:gd name="connsiteY17" fmla="*/ 79473 h 259824"/>
                <a:gd name="connsiteX18" fmla="*/ 237029 w 512257"/>
                <a:gd name="connsiteY18" fmla="*/ 212560 h 259824"/>
                <a:gd name="connsiteX19" fmla="*/ 192744 w 512257"/>
                <a:gd name="connsiteY19" fmla="*/ 79473 h 259824"/>
                <a:gd name="connsiteX20" fmla="*/ 145288 w 512257"/>
                <a:gd name="connsiteY20" fmla="*/ 79473 h 259824"/>
                <a:gd name="connsiteX21" fmla="*/ 209747 w 512257"/>
                <a:gd name="connsiteY21" fmla="*/ 255480 h 259824"/>
                <a:gd name="connsiteX22" fmla="*/ 462891 w 512257"/>
                <a:gd name="connsiteY22" fmla="*/ 252041 h 259824"/>
                <a:gd name="connsiteX23" fmla="*/ 491187 w 512257"/>
                <a:gd name="connsiteY23" fmla="*/ 230518 h 259824"/>
                <a:gd name="connsiteX24" fmla="*/ 507683 w 512257"/>
                <a:gd name="connsiteY24" fmla="*/ 200207 h 259824"/>
                <a:gd name="connsiteX25" fmla="*/ 461622 w 512257"/>
                <a:gd name="connsiteY25" fmla="*/ 200207 h 259824"/>
                <a:gd name="connsiteX26" fmla="*/ 447664 w 512257"/>
                <a:gd name="connsiteY26" fmla="*/ 216381 h 259824"/>
                <a:gd name="connsiteX27" fmla="*/ 424571 w 512257"/>
                <a:gd name="connsiteY27" fmla="*/ 222494 h 259824"/>
                <a:gd name="connsiteX28" fmla="*/ 393229 w 512257"/>
                <a:gd name="connsiteY28" fmla="*/ 210777 h 259824"/>
                <a:gd name="connsiteX29" fmla="*/ 378891 w 512257"/>
                <a:gd name="connsiteY29" fmla="*/ 178556 h 259824"/>
                <a:gd name="connsiteX30" fmla="*/ 512251 w 512257"/>
                <a:gd name="connsiteY30" fmla="*/ 178556 h 259824"/>
                <a:gd name="connsiteX31" fmla="*/ 512251 w 512257"/>
                <a:gd name="connsiteY31" fmla="*/ 169641 h 259824"/>
                <a:gd name="connsiteX32" fmla="*/ 512251 w 512257"/>
                <a:gd name="connsiteY32" fmla="*/ 161490 h 259824"/>
                <a:gd name="connsiteX33" fmla="*/ 501212 w 512257"/>
                <a:gd name="connsiteY33" fmla="*/ 117680 h 259824"/>
                <a:gd name="connsiteX34" fmla="*/ 470251 w 512257"/>
                <a:gd name="connsiteY34" fmla="*/ 86604 h 259824"/>
                <a:gd name="connsiteX35" fmla="*/ 424571 w 512257"/>
                <a:gd name="connsiteY35" fmla="*/ 75270 h 259824"/>
                <a:gd name="connsiteX36" fmla="*/ 376733 w 512257"/>
                <a:gd name="connsiteY36" fmla="*/ 87114 h 259824"/>
                <a:gd name="connsiteX37" fmla="*/ 345011 w 512257"/>
                <a:gd name="connsiteY37" fmla="*/ 120354 h 259824"/>
                <a:gd name="connsiteX38" fmla="*/ 333464 w 512257"/>
                <a:gd name="connsiteY38" fmla="*/ 168877 h 259824"/>
                <a:gd name="connsiteX39" fmla="*/ 345138 w 512257"/>
                <a:gd name="connsiteY39" fmla="*/ 216508 h 259824"/>
                <a:gd name="connsiteX40" fmla="*/ 377368 w 512257"/>
                <a:gd name="connsiteY40" fmla="*/ 248475 h 259824"/>
                <a:gd name="connsiteX41" fmla="*/ 424317 w 512257"/>
                <a:gd name="connsiteY41" fmla="*/ 259810 h 259824"/>
                <a:gd name="connsiteX42" fmla="*/ 462384 w 512257"/>
                <a:gd name="connsiteY42" fmla="*/ 252041 h 259824"/>
                <a:gd name="connsiteX43" fmla="*/ 454263 w 512257"/>
                <a:gd name="connsiteY43" fmla="*/ 122392 h 259824"/>
                <a:gd name="connsiteX44" fmla="*/ 466952 w 512257"/>
                <a:gd name="connsiteY44" fmla="*/ 150156 h 259824"/>
                <a:gd name="connsiteX45" fmla="*/ 379652 w 512257"/>
                <a:gd name="connsiteY45" fmla="*/ 150156 h 259824"/>
                <a:gd name="connsiteX46" fmla="*/ 395767 w 512257"/>
                <a:gd name="connsiteY46" fmla="*/ 121500 h 259824"/>
                <a:gd name="connsiteX47" fmla="*/ 425078 w 512257"/>
                <a:gd name="connsiteY47" fmla="*/ 112203 h 259824"/>
                <a:gd name="connsiteX48" fmla="*/ 453755 w 512257"/>
                <a:gd name="connsiteY48" fmla="*/ 122392 h 259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512257" h="259824">
                  <a:moveTo>
                    <a:pt x="45299" y="2"/>
                  </a:moveTo>
                  <a:lnTo>
                    <a:pt x="0" y="2"/>
                  </a:lnTo>
                  <a:lnTo>
                    <a:pt x="0" y="255480"/>
                  </a:lnTo>
                  <a:lnTo>
                    <a:pt x="45299" y="255480"/>
                  </a:lnTo>
                  <a:close/>
                  <a:moveTo>
                    <a:pt x="122702" y="44704"/>
                  </a:moveTo>
                  <a:cubicBezTo>
                    <a:pt x="127968" y="39889"/>
                    <a:pt x="130886" y="33006"/>
                    <a:pt x="130696" y="25855"/>
                  </a:cubicBezTo>
                  <a:cubicBezTo>
                    <a:pt x="130886" y="18779"/>
                    <a:pt x="127955" y="11979"/>
                    <a:pt x="122702" y="7261"/>
                  </a:cubicBezTo>
                  <a:cubicBezTo>
                    <a:pt x="110888" y="-2420"/>
                    <a:pt x="93911" y="-2420"/>
                    <a:pt x="82097" y="7261"/>
                  </a:cubicBezTo>
                  <a:cubicBezTo>
                    <a:pt x="76844" y="11979"/>
                    <a:pt x="73913" y="18779"/>
                    <a:pt x="74103" y="25855"/>
                  </a:cubicBezTo>
                  <a:cubicBezTo>
                    <a:pt x="73913" y="33006"/>
                    <a:pt x="76831" y="39889"/>
                    <a:pt x="82097" y="44704"/>
                  </a:cubicBezTo>
                  <a:cubicBezTo>
                    <a:pt x="93784" y="54747"/>
                    <a:pt x="111015" y="54747"/>
                    <a:pt x="122702" y="44704"/>
                  </a:cubicBezTo>
                  <a:close/>
                  <a:moveTo>
                    <a:pt x="124986" y="79473"/>
                  </a:moveTo>
                  <a:lnTo>
                    <a:pt x="79813" y="79473"/>
                  </a:lnTo>
                  <a:lnTo>
                    <a:pt x="79813" y="255480"/>
                  </a:lnTo>
                  <a:lnTo>
                    <a:pt x="124986" y="255480"/>
                  </a:lnTo>
                  <a:close/>
                  <a:moveTo>
                    <a:pt x="264564" y="255480"/>
                  </a:moveTo>
                  <a:lnTo>
                    <a:pt x="329277" y="79473"/>
                  </a:lnTo>
                  <a:lnTo>
                    <a:pt x="281567" y="79473"/>
                  </a:lnTo>
                  <a:lnTo>
                    <a:pt x="237029" y="212560"/>
                  </a:lnTo>
                  <a:lnTo>
                    <a:pt x="192744" y="79473"/>
                  </a:lnTo>
                  <a:lnTo>
                    <a:pt x="145288" y="79473"/>
                  </a:lnTo>
                  <a:lnTo>
                    <a:pt x="209747" y="255480"/>
                  </a:lnTo>
                  <a:close/>
                  <a:moveTo>
                    <a:pt x="462891" y="252041"/>
                  </a:moveTo>
                  <a:cubicBezTo>
                    <a:pt x="473803" y="247068"/>
                    <a:pt x="483472" y="239714"/>
                    <a:pt x="491187" y="230518"/>
                  </a:cubicBezTo>
                  <a:cubicBezTo>
                    <a:pt x="498686" y="221650"/>
                    <a:pt x="504308" y="211335"/>
                    <a:pt x="507683" y="200207"/>
                  </a:cubicBezTo>
                  <a:lnTo>
                    <a:pt x="461622" y="200207"/>
                  </a:lnTo>
                  <a:cubicBezTo>
                    <a:pt x="458564" y="206800"/>
                    <a:pt x="453730" y="212402"/>
                    <a:pt x="447664" y="216381"/>
                  </a:cubicBezTo>
                  <a:cubicBezTo>
                    <a:pt x="440724" y="220646"/>
                    <a:pt x="432704" y="222772"/>
                    <a:pt x="424571" y="222494"/>
                  </a:cubicBezTo>
                  <a:cubicBezTo>
                    <a:pt x="413011" y="222810"/>
                    <a:pt x="401769" y="218610"/>
                    <a:pt x="393229" y="210777"/>
                  </a:cubicBezTo>
                  <a:cubicBezTo>
                    <a:pt x="384372" y="202379"/>
                    <a:pt x="379208" y="190784"/>
                    <a:pt x="378891" y="178556"/>
                  </a:cubicBezTo>
                  <a:lnTo>
                    <a:pt x="512251" y="178556"/>
                  </a:lnTo>
                  <a:cubicBezTo>
                    <a:pt x="512251" y="175500"/>
                    <a:pt x="512251" y="172443"/>
                    <a:pt x="512251" y="169641"/>
                  </a:cubicBezTo>
                  <a:cubicBezTo>
                    <a:pt x="512251" y="166839"/>
                    <a:pt x="512251" y="164037"/>
                    <a:pt x="512251" y="161490"/>
                  </a:cubicBezTo>
                  <a:cubicBezTo>
                    <a:pt x="512441" y="146170"/>
                    <a:pt x="508635" y="131067"/>
                    <a:pt x="501212" y="117680"/>
                  </a:cubicBezTo>
                  <a:cubicBezTo>
                    <a:pt x="493915" y="104679"/>
                    <a:pt x="483206" y="93933"/>
                    <a:pt x="470251" y="86604"/>
                  </a:cubicBezTo>
                  <a:cubicBezTo>
                    <a:pt x="456305" y="78814"/>
                    <a:pt x="440533" y="74902"/>
                    <a:pt x="424571" y="75270"/>
                  </a:cubicBezTo>
                  <a:cubicBezTo>
                    <a:pt x="407859" y="74835"/>
                    <a:pt x="391326" y="78927"/>
                    <a:pt x="376733" y="87114"/>
                  </a:cubicBezTo>
                  <a:cubicBezTo>
                    <a:pt x="363245" y="94967"/>
                    <a:pt x="352244" y="106491"/>
                    <a:pt x="345011" y="120354"/>
                  </a:cubicBezTo>
                  <a:cubicBezTo>
                    <a:pt x="337106" y="135275"/>
                    <a:pt x="333122" y="151979"/>
                    <a:pt x="333464" y="168877"/>
                  </a:cubicBezTo>
                  <a:cubicBezTo>
                    <a:pt x="333134" y="185506"/>
                    <a:pt x="337157" y="201930"/>
                    <a:pt x="345138" y="216508"/>
                  </a:cubicBezTo>
                  <a:cubicBezTo>
                    <a:pt x="352675" y="229995"/>
                    <a:pt x="363841" y="241076"/>
                    <a:pt x="377368" y="248475"/>
                  </a:cubicBezTo>
                  <a:cubicBezTo>
                    <a:pt x="391808" y="256199"/>
                    <a:pt x="407961" y="260100"/>
                    <a:pt x="424317" y="259810"/>
                  </a:cubicBezTo>
                  <a:cubicBezTo>
                    <a:pt x="437412" y="259997"/>
                    <a:pt x="450392" y="257347"/>
                    <a:pt x="462384" y="252041"/>
                  </a:cubicBezTo>
                  <a:close/>
                  <a:moveTo>
                    <a:pt x="454263" y="122392"/>
                  </a:moveTo>
                  <a:cubicBezTo>
                    <a:pt x="462155" y="129473"/>
                    <a:pt x="466748" y="139533"/>
                    <a:pt x="466952" y="150156"/>
                  </a:cubicBezTo>
                  <a:lnTo>
                    <a:pt x="379652" y="150156"/>
                  </a:lnTo>
                  <a:cubicBezTo>
                    <a:pt x="381073" y="138853"/>
                    <a:pt x="386859" y="128561"/>
                    <a:pt x="395767" y="121500"/>
                  </a:cubicBezTo>
                  <a:cubicBezTo>
                    <a:pt x="404268" y="115283"/>
                    <a:pt x="414559" y="112019"/>
                    <a:pt x="425078" y="112203"/>
                  </a:cubicBezTo>
                  <a:cubicBezTo>
                    <a:pt x="435559" y="111932"/>
                    <a:pt x="445774" y="115562"/>
                    <a:pt x="453755" y="122392"/>
                  </a:cubicBezTo>
                  <a:close/>
                </a:path>
              </a:pathLst>
            </a:custGeom>
            <a:solidFill>
              <a:srgbClr val="005AB9"/>
            </a:solidFill>
            <a:ln w="1268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GB" sz="1013"/>
            </a:p>
          </p:txBody>
        </p:sp>
      </p:grpSp>
    </p:spTree>
    <p:extLst>
      <p:ext uri="{BB962C8B-B14F-4D97-AF65-F5344CB8AC3E}">
        <p14:creationId xmlns:p14="http://schemas.microsoft.com/office/powerpoint/2010/main" val="2791388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E5FB6-E0AA-630A-9814-9505BFCB18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8913E7D-8BA8-E2D4-4BF2-28C8E55BDB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24CD4F-2864-E6E0-EF4C-47D9B05EE6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A7A882-A429-2718-8E86-2AD451191012}"/>
              </a:ext>
            </a:extLst>
          </p:cNvPr>
          <p:cNvSpPr>
            <a:spLocks noGrp="1"/>
          </p:cNvSpPr>
          <p:nvPr>
            <p:ph type="dt" sz="half" idx="10"/>
          </p:nvPr>
        </p:nvSpPr>
        <p:spPr/>
        <p:txBody>
          <a:bodyPr/>
          <a:lstStyle/>
          <a:p>
            <a:fld id="{7E2B394F-AB25-49FD-BF71-CD3B9C95CC43}" type="datetimeFigureOut">
              <a:rPr lang="en-GB" smtClean="0"/>
              <a:t>03/10/2022</a:t>
            </a:fld>
            <a:endParaRPr lang="en-GB"/>
          </a:p>
        </p:txBody>
      </p:sp>
      <p:sp>
        <p:nvSpPr>
          <p:cNvPr id="6" name="Footer Placeholder 5">
            <a:extLst>
              <a:ext uri="{FF2B5EF4-FFF2-40B4-BE49-F238E27FC236}">
                <a16:creationId xmlns:a16="http://schemas.microsoft.com/office/drawing/2014/main" id="{DA2D65A8-D368-28C9-21A5-3FEFEACB56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051C53-0854-C76C-5FF1-C02BDEDB9F38}"/>
              </a:ext>
            </a:extLst>
          </p:cNvPr>
          <p:cNvSpPr>
            <a:spLocks noGrp="1"/>
          </p:cNvSpPr>
          <p:nvPr>
            <p:ph type="sldNum" sz="quarter" idx="12"/>
          </p:nvPr>
        </p:nvSpPr>
        <p:spPr/>
        <p:txBody>
          <a:bodyPr/>
          <a:lstStyle/>
          <a:p>
            <a:fld id="{039DFA16-8324-4B19-ACB6-32E8A0A9926A}" type="slidenum">
              <a:rPr lang="en-GB" smtClean="0"/>
              <a:t>‹#›</a:t>
            </a:fld>
            <a:endParaRPr lang="en-GB"/>
          </a:p>
        </p:txBody>
      </p:sp>
    </p:spTree>
    <p:extLst>
      <p:ext uri="{BB962C8B-B14F-4D97-AF65-F5344CB8AC3E}">
        <p14:creationId xmlns:p14="http://schemas.microsoft.com/office/powerpoint/2010/main" val="33959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8347F-887B-17D9-6CFB-5193C5FD983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BBE0E2-2AC2-3044-0BF7-AF1C2BE367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EEF159-92BC-5101-F863-F831EF448139}"/>
              </a:ext>
            </a:extLst>
          </p:cNvPr>
          <p:cNvSpPr>
            <a:spLocks noGrp="1"/>
          </p:cNvSpPr>
          <p:nvPr>
            <p:ph type="dt" sz="half" idx="10"/>
          </p:nvPr>
        </p:nvSpPr>
        <p:spPr/>
        <p:txBody>
          <a:bodyPr/>
          <a:lstStyle/>
          <a:p>
            <a:fld id="{7E2B394F-AB25-49FD-BF71-CD3B9C95CC43}" type="datetimeFigureOut">
              <a:rPr lang="en-GB" smtClean="0"/>
              <a:t>03/10/2022</a:t>
            </a:fld>
            <a:endParaRPr lang="en-GB"/>
          </a:p>
        </p:txBody>
      </p:sp>
      <p:sp>
        <p:nvSpPr>
          <p:cNvPr id="5" name="Footer Placeholder 4">
            <a:extLst>
              <a:ext uri="{FF2B5EF4-FFF2-40B4-BE49-F238E27FC236}">
                <a16:creationId xmlns:a16="http://schemas.microsoft.com/office/drawing/2014/main" id="{334BACFC-B567-99ED-9C92-6673610D91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2B8387-5D0E-A574-D60C-F6832BC05871}"/>
              </a:ext>
            </a:extLst>
          </p:cNvPr>
          <p:cNvSpPr>
            <a:spLocks noGrp="1"/>
          </p:cNvSpPr>
          <p:nvPr>
            <p:ph type="sldNum" sz="quarter" idx="12"/>
          </p:nvPr>
        </p:nvSpPr>
        <p:spPr/>
        <p:txBody>
          <a:bodyPr/>
          <a:lstStyle/>
          <a:p>
            <a:fld id="{039DFA16-8324-4B19-ACB6-32E8A0A9926A}" type="slidenum">
              <a:rPr lang="en-GB" smtClean="0"/>
              <a:t>‹#›</a:t>
            </a:fld>
            <a:endParaRPr lang="en-GB"/>
          </a:p>
        </p:txBody>
      </p:sp>
    </p:spTree>
    <p:extLst>
      <p:ext uri="{BB962C8B-B14F-4D97-AF65-F5344CB8AC3E}">
        <p14:creationId xmlns:p14="http://schemas.microsoft.com/office/powerpoint/2010/main" val="1561270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8F80EB-92F8-B183-E05B-46FC8970F3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632202-C1FE-6504-E34C-E814B1A361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48E9DE-1582-09B1-F057-72CDC3E2689C}"/>
              </a:ext>
            </a:extLst>
          </p:cNvPr>
          <p:cNvSpPr>
            <a:spLocks noGrp="1"/>
          </p:cNvSpPr>
          <p:nvPr>
            <p:ph type="dt" sz="half" idx="10"/>
          </p:nvPr>
        </p:nvSpPr>
        <p:spPr/>
        <p:txBody>
          <a:bodyPr/>
          <a:lstStyle/>
          <a:p>
            <a:fld id="{7E2B394F-AB25-49FD-BF71-CD3B9C95CC43}" type="datetimeFigureOut">
              <a:rPr lang="en-GB" smtClean="0"/>
              <a:t>03/10/2022</a:t>
            </a:fld>
            <a:endParaRPr lang="en-GB"/>
          </a:p>
        </p:txBody>
      </p:sp>
      <p:sp>
        <p:nvSpPr>
          <p:cNvPr id="5" name="Footer Placeholder 4">
            <a:extLst>
              <a:ext uri="{FF2B5EF4-FFF2-40B4-BE49-F238E27FC236}">
                <a16:creationId xmlns:a16="http://schemas.microsoft.com/office/drawing/2014/main" id="{3BB5B73F-065A-B514-381F-748EB01FA3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D50152-4B7D-C27D-D20B-9ED763A465DA}"/>
              </a:ext>
            </a:extLst>
          </p:cNvPr>
          <p:cNvSpPr>
            <a:spLocks noGrp="1"/>
          </p:cNvSpPr>
          <p:nvPr>
            <p:ph type="sldNum" sz="quarter" idx="12"/>
          </p:nvPr>
        </p:nvSpPr>
        <p:spPr/>
        <p:txBody>
          <a:bodyPr/>
          <a:lstStyle/>
          <a:p>
            <a:fld id="{039DFA16-8324-4B19-ACB6-32E8A0A9926A}" type="slidenum">
              <a:rPr lang="en-GB" smtClean="0"/>
              <a:t>‹#›</a:t>
            </a:fld>
            <a:endParaRPr lang="en-GB"/>
          </a:p>
        </p:txBody>
      </p:sp>
    </p:spTree>
    <p:extLst>
      <p:ext uri="{BB962C8B-B14F-4D97-AF65-F5344CB8AC3E}">
        <p14:creationId xmlns:p14="http://schemas.microsoft.com/office/powerpoint/2010/main" val="1323568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08116-9132-7417-A2C9-20168D4BEF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DE0F87-0277-02E3-A4F3-42CDC82E00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CDAA867-A776-F25D-73D5-34A4B417E620}"/>
              </a:ext>
            </a:extLst>
          </p:cNvPr>
          <p:cNvSpPr>
            <a:spLocks noGrp="1"/>
          </p:cNvSpPr>
          <p:nvPr>
            <p:ph type="dt" sz="half" idx="10"/>
          </p:nvPr>
        </p:nvSpPr>
        <p:spPr/>
        <p:txBody>
          <a:bodyPr/>
          <a:lstStyle/>
          <a:p>
            <a:fld id="{82E6B639-53C4-4FAB-8E69-824318C1181D}" type="datetimeFigureOut">
              <a:rPr lang="en-GB" smtClean="0"/>
              <a:t>03/10/2022</a:t>
            </a:fld>
            <a:endParaRPr lang="en-GB"/>
          </a:p>
        </p:txBody>
      </p:sp>
      <p:sp>
        <p:nvSpPr>
          <p:cNvPr id="5" name="Footer Placeholder 4">
            <a:extLst>
              <a:ext uri="{FF2B5EF4-FFF2-40B4-BE49-F238E27FC236}">
                <a16:creationId xmlns:a16="http://schemas.microsoft.com/office/drawing/2014/main" id="{401ACC5B-6A36-CF00-8F30-558ACF7B40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156E4C-2559-5723-1BCC-D2B332812B28}"/>
              </a:ext>
            </a:extLst>
          </p:cNvPr>
          <p:cNvSpPr>
            <a:spLocks noGrp="1"/>
          </p:cNvSpPr>
          <p:nvPr>
            <p:ph type="sldNum" sz="quarter" idx="12"/>
          </p:nvPr>
        </p:nvSpPr>
        <p:spPr/>
        <p:txBody>
          <a:bodyPr/>
          <a:lstStyle/>
          <a:p>
            <a:fld id="{187CD0CA-500A-4433-8CEF-18C9D973AC10}" type="slidenum">
              <a:rPr lang="en-GB" smtClean="0"/>
              <a:t>‹#›</a:t>
            </a:fld>
            <a:endParaRPr lang="en-GB"/>
          </a:p>
        </p:txBody>
      </p:sp>
    </p:spTree>
    <p:extLst>
      <p:ext uri="{BB962C8B-B14F-4D97-AF65-F5344CB8AC3E}">
        <p14:creationId xmlns:p14="http://schemas.microsoft.com/office/powerpoint/2010/main" val="1724897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D1887-2A24-E18C-7D4E-1A21C77E35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905335-5664-8566-F912-B8DC1F377B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437277-73D2-F80A-815A-238C4E95800E}"/>
              </a:ext>
            </a:extLst>
          </p:cNvPr>
          <p:cNvSpPr>
            <a:spLocks noGrp="1"/>
          </p:cNvSpPr>
          <p:nvPr>
            <p:ph type="dt" sz="half" idx="10"/>
          </p:nvPr>
        </p:nvSpPr>
        <p:spPr/>
        <p:txBody>
          <a:bodyPr/>
          <a:lstStyle/>
          <a:p>
            <a:fld id="{82E6B639-53C4-4FAB-8E69-824318C1181D}" type="datetimeFigureOut">
              <a:rPr lang="en-GB" smtClean="0"/>
              <a:t>03/10/2022</a:t>
            </a:fld>
            <a:endParaRPr lang="en-GB"/>
          </a:p>
        </p:txBody>
      </p:sp>
      <p:sp>
        <p:nvSpPr>
          <p:cNvPr id="5" name="Footer Placeholder 4">
            <a:extLst>
              <a:ext uri="{FF2B5EF4-FFF2-40B4-BE49-F238E27FC236}">
                <a16:creationId xmlns:a16="http://schemas.microsoft.com/office/drawing/2014/main" id="{9E1CC96B-67CD-A9FC-4C7E-0AF9040B82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35ABA0-45AB-DD3E-0C90-4B76FF9C98E2}"/>
              </a:ext>
            </a:extLst>
          </p:cNvPr>
          <p:cNvSpPr>
            <a:spLocks noGrp="1"/>
          </p:cNvSpPr>
          <p:nvPr>
            <p:ph type="sldNum" sz="quarter" idx="12"/>
          </p:nvPr>
        </p:nvSpPr>
        <p:spPr/>
        <p:txBody>
          <a:bodyPr/>
          <a:lstStyle/>
          <a:p>
            <a:fld id="{187CD0CA-500A-4433-8CEF-18C9D973AC10}" type="slidenum">
              <a:rPr lang="en-GB" smtClean="0"/>
              <a:t>‹#›</a:t>
            </a:fld>
            <a:endParaRPr lang="en-GB"/>
          </a:p>
        </p:txBody>
      </p:sp>
    </p:spTree>
    <p:extLst>
      <p:ext uri="{BB962C8B-B14F-4D97-AF65-F5344CB8AC3E}">
        <p14:creationId xmlns:p14="http://schemas.microsoft.com/office/powerpoint/2010/main" val="792005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E4268-A6A5-1462-76EB-9881B93912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312D0B-E528-E6DE-D8C8-C47E78E81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EB0AF6-5641-36DD-B99A-40069CA43BEE}"/>
              </a:ext>
            </a:extLst>
          </p:cNvPr>
          <p:cNvSpPr>
            <a:spLocks noGrp="1"/>
          </p:cNvSpPr>
          <p:nvPr>
            <p:ph type="dt" sz="half" idx="10"/>
          </p:nvPr>
        </p:nvSpPr>
        <p:spPr/>
        <p:txBody>
          <a:bodyPr/>
          <a:lstStyle/>
          <a:p>
            <a:fld id="{82E6B639-53C4-4FAB-8E69-824318C1181D}" type="datetimeFigureOut">
              <a:rPr lang="en-GB" smtClean="0"/>
              <a:t>03/10/2022</a:t>
            </a:fld>
            <a:endParaRPr lang="en-GB"/>
          </a:p>
        </p:txBody>
      </p:sp>
      <p:sp>
        <p:nvSpPr>
          <p:cNvPr id="5" name="Footer Placeholder 4">
            <a:extLst>
              <a:ext uri="{FF2B5EF4-FFF2-40B4-BE49-F238E27FC236}">
                <a16:creationId xmlns:a16="http://schemas.microsoft.com/office/drawing/2014/main" id="{A29CA270-561A-C1D3-D00A-C1F06A7B35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53C4A6-AAF0-4AA0-0115-B2D75EB49865}"/>
              </a:ext>
            </a:extLst>
          </p:cNvPr>
          <p:cNvSpPr>
            <a:spLocks noGrp="1"/>
          </p:cNvSpPr>
          <p:nvPr>
            <p:ph type="sldNum" sz="quarter" idx="12"/>
          </p:nvPr>
        </p:nvSpPr>
        <p:spPr/>
        <p:txBody>
          <a:bodyPr/>
          <a:lstStyle/>
          <a:p>
            <a:fld id="{187CD0CA-500A-4433-8CEF-18C9D973AC10}" type="slidenum">
              <a:rPr lang="en-GB" smtClean="0"/>
              <a:t>‹#›</a:t>
            </a:fld>
            <a:endParaRPr lang="en-GB"/>
          </a:p>
        </p:txBody>
      </p:sp>
    </p:spTree>
    <p:extLst>
      <p:ext uri="{BB962C8B-B14F-4D97-AF65-F5344CB8AC3E}">
        <p14:creationId xmlns:p14="http://schemas.microsoft.com/office/powerpoint/2010/main" val="811673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65A6F-FD4A-2736-BCAC-BEDA51B323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84E234-9520-3DF6-FC3A-4C25AEF5F4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BEC201A-B45A-D388-F0C4-28EC871613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41E4F7C-F922-3089-C5C4-AB0E78B418DB}"/>
              </a:ext>
            </a:extLst>
          </p:cNvPr>
          <p:cNvSpPr>
            <a:spLocks noGrp="1"/>
          </p:cNvSpPr>
          <p:nvPr>
            <p:ph type="dt" sz="half" idx="10"/>
          </p:nvPr>
        </p:nvSpPr>
        <p:spPr/>
        <p:txBody>
          <a:bodyPr/>
          <a:lstStyle/>
          <a:p>
            <a:fld id="{82E6B639-53C4-4FAB-8E69-824318C1181D}" type="datetimeFigureOut">
              <a:rPr lang="en-GB" smtClean="0"/>
              <a:t>03/10/2022</a:t>
            </a:fld>
            <a:endParaRPr lang="en-GB"/>
          </a:p>
        </p:txBody>
      </p:sp>
      <p:sp>
        <p:nvSpPr>
          <p:cNvPr id="6" name="Footer Placeholder 5">
            <a:extLst>
              <a:ext uri="{FF2B5EF4-FFF2-40B4-BE49-F238E27FC236}">
                <a16:creationId xmlns:a16="http://schemas.microsoft.com/office/drawing/2014/main" id="{67CE0E99-9F42-5E80-297C-19AE9AF100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369601-72A2-23CC-C59E-FEA57657618D}"/>
              </a:ext>
            </a:extLst>
          </p:cNvPr>
          <p:cNvSpPr>
            <a:spLocks noGrp="1"/>
          </p:cNvSpPr>
          <p:nvPr>
            <p:ph type="sldNum" sz="quarter" idx="12"/>
          </p:nvPr>
        </p:nvSpPr>
        <p:spPr/>
        <p:txBody>
          <a:bodyPr/>
          <a:lstStyle/>
          <a:p>
            <a:fld id="{187CD0CA-500A-4433-8CEF-18C9D973AC10}" type="slidenum">
              <a:rPr lang="en-GB" smtClean="0"/>
              <a:t>‹#›</a:t>
            </a:fld>
            <a:endParaRPr lang="en-GB"/>
          </a:p>
        </p:txBody>
      </p:sp>
    </p:spTree>
    <p:extLst>
      <p:ext uri="{BB962C8B-B14F-4D97-AF65-F5344CB8AC3E}">
        <p14:creationId xmlns:p14="http://schemas.microsoft.com/office/powerpoint/2010/main" val="277227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8B71F-67D0-32C7-98FF-18ACCF22BB2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0E7F92-0564-A65F-62E0-8732183E46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34C884-AED6-9626-04A6-43D818DD7E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BAB3BB-8F2B-F7EE-6D2D-64CC2D86C9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D988E3-4AC9-9707-F07F-5F5BBD50EE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1056150-E297-DA71-FA3F-8D5C25C6DC21}"/>
              </a:ext>
            </a:extLst>
          </p:cNvPr>
          <p:cNvSpPr>
            <a:spLocks noGrp="1"/>
          </p:cNvSpPr>
          <p:nvPr>
            <p:ph type="dt" sz="half" idx="10"/>
          </p:nvPr>
        </p:nvSpPr>
        <p:spPr/>
        <p:txBody>
          <a:bodyPr/>
          <a:lstStyle/>
          <a:p>
            <a:fld id="{82E6B639-53C4-4FAB-8E69-824318C1181D}" type="datetimeFigureOut">
              <a:rPr lang="en-GB" smtClean="0"/>
              <a:t>03/10/2022</a:t>
            </a:fld>
            <a:endParaRPr lang="en-GB"/>
          </a:p>
        </p:txBody>
      </p:sp>
      <p:sp>
        <p:nvSpPr>
          <p:cNvPr id="8" name="Footer Placeholder 7">
            <a:extLst>
              <a:ext uri="{FF2B5EF4-FFF2-40B4-BE49-F238E27FC236}">
                <a16:creationId xmlns:a16="http://schemas.microsoft.com/office/drawing/2014/main" id="{E0FCC635-F7D8-C79E-9727-E89D6C29409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E854E15-81C6-4714-FD79-6FDAA0C690D6}"/>
              </a:ext>
            </a:extLst>
          </p:cNvPr>
          <p:cNvSpPr>
            <a:spLocks noGrp="1"/>
          </p:cNvSpPr>
          <p:nvPr>
            <p:ph type="sldNum" sz="quarter" idx="12"/>
          </p:nvPr>
        </p:nvSpPr>
        <p:spPr/>
        <p:txBody>
          <a:bodyPr/>
          <a:lstStyle/>
          <a:p>
            <a:fld id="{187CD0CA-500A-4433-8CEF-18C9D973AC10}" type="slidenum">
              <a:rPr lang="en-GB" smtClean="0"/>
              <a:t>‹#›</a:t>
            </a:fld>
            <a:endParaRPr lang="en-GB"/>
          </a:p>
        </p:txBody>
      </p:sp>
    </p:spTree>
    <p:extLst>
      <p:ext uri="{BB962C8B-B14F-4D97-AF65-F5344CB8AC3E}">
        <p14:creationId xmlns:p14="http://schemas.microsoft.com/office/powerpoint/2010/main" val="1303039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B4F5E-F660-00C8-6474-109D779A766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1D42E62-D7E8-521B-E298-D42BDB597342}"/>
              </a:ext>
            </a:extLst>
          </p:cNvPr>
          <p:cNvSpPr>
            <a:spLocks noGrp="1"/>
          </p:cNvSpPr>
          <p:nvPr>
            <p:ph type="dt" sz="half" idx="10"/>
          </p:nvPr>
        </p:nvSpPr>
        <p:spPr/>
        <p:txBody>
          <a:bodyPr/>
          <a:lstStyle/>
          <a:p>
            <a:fld id="{82E6B639-53C4-4FAB-8E69-824318C1181D}" type="datetimeFigureOut">
              <a:rPr lang="en-GB" smtClean="0"/>
              <a:t>03/10/2022</a:t>
            </a:fld>
            <a:endParaRPr lang="en-GB"/>
          </a:p>
        </p:txBody>
      </p:sp>
      <p:sp>
        <p:nvSpPr>
          <p:cNvPr id="4" name="Footer Placeholder 3">
            <a:extLst>
              <a:ext uri="{FF2B5EF4-FFF2-40B4-BE49-F238E27FC236}">
                <a16:creationId xmlns:a16="http://schemas.microsoft.com/office/drawing/2014/main" id="{F55EE19C-46F5-18DF-3D1C-A178614787B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01EA2D2-B00D-6270-366D-9130E7ED7AF0}"/>
              </a:ext>
            </a:extLst>
          </p:cNvPr>
          <p:cNvSpPr>
            <a:spLocks noGrp="1"/>
          </p:cNvSpPr>
          <p:nvPr>
            <p:ph type="sldNum" sz="quarter" idx="12"/>
          </p:nvPr>
        </p:nvSpPr>
        <p:spPr/>
        <p:txBody>
          <a:bodyPr/>
          <a:lstStyle/>
          <a:p>
            <a:fld id="{187CD0CA-500A-4433-8CEF-18C9D973AC10}" type="slidenum">
              <a:rPr lang="en-GB" smtClean="0"/>
              <a:t>‹#›</a:t>
            </a:fld>
            <a:endParaRPr lang="en-GB"/>
          </a:p>
        </p:txBody>
      </p:sp>
    </p:spTree>
    <p:extLst>
      <p:ext uri="{BB962C8B-B14F-4D97-AF65-F5344CB8AC3E}">
        <p14:creationId xmlns:p14="http://schemas.microsoft.com/office/powerpoint/2010/main" val="2454699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D55922-B16B-10AC-64CE-E50571B5FE0E}"/>
              </a:ext>
            </a:extLst>
          </p:cNvPr>
          <p:cNvSpPr>
            <a:spLocks noGrp="1"/>
          </p:cNvSpPr>
          <p:nvPr>
            <p:ph type="dt" sz="half" idx="10"/>
          </p:nvPr>
        </p:nvSpPr>
        <p:spPr/>
        <p:txBody>
          <a:bodyPr/>
          <a:lstStyle/>
          <a:p>
            <a:fld id="{82E6B639-53C4-4FAB-8E69-824318C1181D}" type="datetimeFigureOut">
              <a:rPr lang="en-GB" smtClean="0"/>
              <a:t>03/10/2022</a:t>
            </a:fld>
            <a:endParaRPr lang="en-GB"/>
          </a:p>
        </p:txBody>
      </p:sp>
      <p:sp>
        <p:nvSpPr>
          <p:cNvPr id="3" name="Footer Placeholder 2">
            <a:extLst>
              <a:ext uri="{FF2B5EF4-FFF2-40B4-BE49-F238E27FC236}">
                <a16:creationId xmlns:a16="http://schemas.microsoft.com/office/drawing/2014/main" id="{3E53C49B-0292-8A7F-764F-5904059C75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5E4C626-9757-DA3A-3928-4804CF3B2735}"/>
              </a:ext>
            </a:extLst>
          </p:cNvPr>
          <p:cNvSpPr>
            <a:spLocks noGrp="1"/>
          </p:cNvSpPr>
          <p:nvPr>
            <p:ph type="sldNum" sz="quarter" idx="12"/>
          </p:nvPr>
        </p:nvSpPr>
        <p:spPr/>
        <p:txBody>
          <a:bodyPr/>
          <a:lstStyle/>
          <a:p>
            <a:fld id="{187CD0CA-500A-4433-8CEF-18C9D973AC10}" type="slidenum">
              <a:rPr lang="en-GB" smtClean="0"/>
              <a:t>‹#›</a:t>
            </a:fld>
            <a:endParaRPr lang="en-GB"/>
          </a:p>
        </p:txBody>
      </p:sp>
    </p:spTree>
    <p:extLst>
      <p:ext uri="{BB962C8B-B14F-4D97-AF65-F5344CB8AC3E}">
        <p14:creationId xmlns:p14="http://schemas.microsoft.com/office/powerpoint/2010/main" val="2164288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E39E7-6C61-4280-F61E-3023E3532C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B5C970B-D07A-0C86-E02D-CFA93EEA45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9C4C814-18BE-8248-A47E-6AFFEFC5EEC7}"/>
              </a:ext>
            </a:extLst>
          </p:cNvPr>
          <p:cNvSpPr>
            <a:spLocks noGrp="1"/>
          </p:cNvSpPr>
          <p:nvPr>
            <p:ph type="dt" sz="half" idx="10"/>
          </p:nvPr>
        </p:nvSpPr>
        <p:spPr/>
        <p:txBody>
          <a:bodyPr/>
          <a:lstStyle/>
          <a:p>
            <a:fld id="{7E2B394F-AB25-49FD-BF71-CD3B9C95CC43}" type="datetimeFigureOut">
              <a:rPr lang="en-GB" smtClean="0"/>
              <a:t>03/10/2022</a:t>
            </a:fld>
            <a:endParaRPr lang="en-GB"/>
          </a:p>
        </p:txBody>
      </p:sp>
      <p:sp>
        <p:nvSpPr>
          <p:cNvPr id="5" name="Footer Placeholder 4">
            <a:extLst>
              <a:ext uri="{FF2B5EF4-FFF2-40B4-BE49-F238E27FC236}">
                <a16:creationId xmlns:a16="http://schemas.microsoft.com/office/drawing/2014/main" id="{ACAD73C5-12FB-21E1-EB5E-0AC680B41A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B0DC1A-F51F-9C65-EADE-A2751721C104}"/>
              </a:ext>
            </a:extLst>
          </p:cNvPr>
          <p:cNvSpPr>
            <a:spLocks noGrp="1"/>
          </p:cNvSpPr>
          <p:nvPr>
            <p:ph type="sldNum" sz="quarter" idx="12"/>
          </p:nvPr>
        </p:nvSpPr>
        <p:spPr/>
        <p:txBody>
          <a:bodyPr/>
          <a:lstStyle/>
          <a:p>
            <a:fld id="{039DFA16-8324-4B19-ACB6-32E8A0A9926A}" type="slidenum">
              <a:rPr lang="en-GB" smtClean="0"/>
              <a:t>‹#›</a:t>
            </a:fld>
            <a:endParaRPr lang="en-GB"/>
          </a:p>
        </p:txBody>
      </p:sp>
    </p:spTree>
    <p:extLst>
      <p:ext uri="{BB962C8B-B14F-4D97-AF65-F5344CB8AC3E}">
        <p14:creationId xmlns:p14="http://schemas.microsoft.com/office/powerpoint/2010/main" val="3481170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26F6A-A91A-3905-0427-71ED3E3771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C6E413-AF2E-BD13-4F23-88D8E30182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F1847A9-B3C8-A478-4B52-F572846957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F19B29-8CB9-B922-7397-96225B13E43E}"/>
              </a:ext>
            </a:extLst>
          </p:cNvPr>
          <p:cNvSpPr>
            <a:spLocks noGrp="1"/>
          </p:cNvSpPr>
          <p:nvPr>
            <p:ph type="dt" sz="half" idx="10"/>
          </p:nvPr>
        </p:nvSpPr>
        <p:spPr/>
        <p:txBody>
          <a:bodyPr/>
          <a:lstStyle/>
          <a:p>
            <a:fld id="{82E6B639-53C4-4FAB-8E69-824318C1181D}" type="datetimeFigureOut">
              <a:rPr lang="en-GB" smtClean="0"/>
              <a:t>03/10/2022</a:t>
            </a:fld>
            <a:endParaRPr lang="en-GB"/>
          </a:p>
        </p:txBody>
      </p:sp>
      <p:sp>
        <p:nvSpPr>
          <p:cNvPr id="6" name="Footer Placeholder 5">
            <a:extLst>
              <a:ext uri="{FF2B5EF4-FFF2-40B4-BE49-F238E27FC236}">
                <a16:creationId xmlns:a16="http://schemas.microsoft.com/office/drawing/2014/main" id="{A5A687F4-836A-2F67-0266-2C259BD4B4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31071A-41D9-263C-E83B-3B4AB0D1FA5D}"/>
              </a:ext>
            </a:extLst>
          </p:cNvPr>
          <p:cNvSpPr>
            <a:spLocks noGrp="1"/>
          </p:cNvSpPr>
          <p:nvPr>
            <p:ph type="sldNum" sz="quarter" idx="12"/>
          </p:nvPr>
        </p:nvSpPr>
        <p:spPr/>
        <p:txBody>
          <a:bodyPr/>
          <a:lstStyle/>
          <a:p>
            <a:fld id="{187CD0CA-500A-4433-8CEF-18C9D973AC10}" type="slidenum">
              <a:rPr lang="en-GB" smtClean="0"/>
              <a:t>‹#›</a:t>
            </a:fld>
            <a:endParaRPr lang="en-GB"/>
          </a:p>
        </p:txBody>
      </p:sp>
    </p:spTree>
    <p:extLst>
      <p:ext uri="{BB962C8B-B14F-4D97-AF65-F5344CB8AC3E}">
        <p14:creationId xmlns:p14="http://schemas.microsoft.com/office/powerpoint/2010/main" val="10139640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20CE4-FA30-97C9-CBE9-E3CD6B5F10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BACFB0-41BB-F5B4-41D8-70142A1E7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5456071-0659-5CD6-150D-209887FFB4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C202FF-E8DC-0962-A4B4-942E30E282E0}"/>
              </a:ext>
            </a:extLst>
          </p:cNvPr>
          <p:cNvSpPr>
            <a:spLocks noGrp="1"/>
          </p:cNvSpPr>
          <p:nvPr>
            <p:ph type="dt" sz="half" idx="10"/>
          </p:nvPr>
        </p:nvSpPr>
        <p:spPr/>
        <p:txBody>
          <a:bodyPr/>
          <a:lstStyle/>
          <a:p>
            <a:fld id="{82E6B639-53C4-4FAB-8E69-824318C1181D}" type="datetimeFigureOut">
              <a:rPr lang="en-GB" smtClean="0"/>
              <a:t>03/10/2022</a:t>
            </a:fld>
            <a:endParaRPr lang="en-GB"/>
          </a:p>
        </p:txBody>
      </p:sp>
      <p:sp>
        <p:nvSpPr>
          <p:cNvPr id="6" name="Footer Placeholder 5">
            <a:extLst>
              <a:ext uri="{FF2B5EF4-FFF2-40B4-BE49-F238E27FC236}">
                <a16:creationId xmlns:a16="http://schemas.microsoft.com/office/drawing/2014/main" id="{A6AABF9F-086D-68DC-8B4B-3DA56821F6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047B2B-CD0D-FBBC-0215-6D7A8D2E5DF2}"/>
              </a:ext>
            </a:extLst>
          </p:cNvPr>
          <p:cNvSpPr>
            <a:spLocks noGrp="1"/>
          </p:cNvSpPr>
          <p:nvPr>
            <p:ph type="sldNum" sz="quarter" idx="12"/>
          </p:nvPr>
        </p:nvSpPr>
        <p:spPr/>
        <p:txBody>
          <a:bodyPr/>
          <a:lstStyle/>
          <a:p>
            <a:fld id="{187CD0CA-500A-4433-8CEF-18C9D973AC10}" type="slidenum">
              <a:rPr lang="en-GB" smtClean="0"/>
              <a:t>‹#›</a:t>
            </a:fld>
            <a:endParaRPr lang="en-GB"/>
          </a:p>
        </p:txBody>
      </p:sp>
    </p:spTree>
    <p:extLst>
      <p:ext uri="{BB962C8B-B14F-4D97-AF65-F5344CB8AC3E}">
        <p14:creationId xmlns:p14="http://schemas.microsoft.com/office/powerpoint/2010/main" val="12019648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3CE5F-6802-16AF-A19E-0B6E659F5DD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6F677F-BC96-A4AD-7344-77B10EB309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3B2C9F-43E8-1D55-BBE3-ACF5B0717589}"/>
              </a:ext>
            </a:extLst>
          </p:cNvPr>
          <p:cNvSpPr>
            <a:spLocks noGrp="1"/>
          </p:cNvSpPr>
          <p:nvPr>
            <p:ph type="dt" sz="half" idx="10"/>
          </p:nvPr>
        </p:nvSpPr>
        <p:spPr/>
        <p:txBody>
          <a:bodyPr/>
          <a:lstStyle/>
          <a:p>
            <a:fld id="{82E6B639-53C4-4FAB-8E69-824318C1181D}" type="datetimeFigureOut">
              <a:rPr lang="en-GB" smtClean="0"/>
              <a:t>03/10/2022</a:t>
            </a:fld>
            <a:endParaRPr lang="en-GB"/>
          </a:p>
        </p:txBody>
      </p:sp>
      <p:sp>
        <p:nvSpPr>
          <p:cNvPr id="5" name="Footer Placeholder 4">
            <a:extLst>
              <a:ext uri="{FF2B5EF4-FFF2-40B4-BE49-F238E27FC236}">
                <a16:creationId xmlns:a16="http://schemas.microsoft.com/office/drawing/2014/main" id="{9D24A974-2E17-CF27-210F-0D9B7BEBA8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A32A76-952B-52C2-44EB-BBA2F7ACFECC}"/>
              </a:ext>
            </a:extLst>
          </p:cNvPr>
          <p:cNvSpPr>
            <a:spLocks noGrp="1"/>
          </p:cNvSpPr>
          <p:nvPr>
            <p:ph type="sldNum" sz="quarter" idx="12"/>
          </p:nvPr>
        </p:nvSpPr>
        <p:spPr/>
        <p:txBody>
          <a:bodyPr/>
          <a:lstStyle/>
          <a:p>
            <a:fld id="{187CD0CA-500A-4433-8CEF-18C9D973AC10}" type="slidenum">
              <a:rPr lang="en-GB" smtClean="0"/>
              <a:t>‹#›</a:t>
            </a:fld>
            <a:endParaRPr lang="en-GB"/>
          </a:p>
        </p:txBody>
      </p:sp>
    </p:spTree>
    <p:extLst>
      <p:ext uri="{BB962C8B-B14F-4D97-AF65-F5344CB8AC3E}">
        <p14:creationId xmlns:p14="http://schemas.microsoft.com/office/powerpoint/2010/main" val="34716323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114BBE-0DB0-3991-D230-9EA36DB393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2F7FEE-84DA-0E11-3D5F-34E6C75637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245C46-AA10-4869-287F-A76E634A5CE4}"/>
              </a:ext>
            </a:extLst>
          </p:cNvPr>
          <p:cNvSpPr>
            <a:spLocks noGrp="1"/>
          </p:cNvSpPr>
          <p:nvPr>
            <p:ph type="dt" sz="half" idx="10"/>
          </p:nvPr>
        </p:nvSpPr>
        <p:spPr/>
        <p:txBody>
          <a:bodyPr/>
          <a:lstStyle/>
          <a:p>
            <a:fld id="{82E6B639-53C4-4FAB-8E69-824318C1181D}" type="datetimeFigureOut">
              <a:rPr lang="en-GB" smtClean="0"/>
              <a:t>03/10/2022</a:t>
            </a:fld>
            <a:endParaRPr lang="en-GB"/>
          </a:p>
        </p:txBody>
      </p:sp>
      <p:sp>
        <p:nvSpPr>
          <p:cNvPr id="5" name="Footer Placeholder 4">
            <a:extLst>
              <a:ext uri="{FF2B5EF4-FFF2-40B4-BE49-F238E27FC236}">
                <a16:creationId xmlns:a16="http://schemas.microsoft.com/office/drawing/2014/main" id="{04134E48-E018-AC3B-79E3-5CD2C54913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33EA17-1C02-7B7E-0346-CD28C9199C45}"/>
              </a:ext>
            </a:extLst>
          </p:cNvPr>
          <p:cNvSpPr>
            <a:spLocks noGrp="1"/>
          </p:cNvSpPr>
          <p:nvPr>
            <p:ph type="sldNum" sz="quarter" idx="12"/>
          </p:nvPr>
        </p:nvSpPr>
        <p:spPr/>
        <p:txBody>
          <a:bodyPr/>
          <a:lstStyle/>
          <a:p>
            <a:fld id="{187CD0CA-500A-4433-8CEF-18C9D973AC10}" type="slidenum">
              <a:rPr lang="en-GB" smtClean="0"/>
              <a:t>‹#›</a:t>
            </a:fld>
            <a:endParaRPr lang="en-GB"/>
          </a:p>
        </p:txBody>
      </p:sp>
    </p:spTree>
    <p:extLst>
      <p:ext uri="{BB962C8B-B14F-4D97-AF65-F5344CB8AC3E}">
        <p14:creationId xmlns:p14="http://schemas.microsoft.com/office/powerpoint/2010/main" val="3328348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7CCA1-AB27-0FD3-ADA4-9C20732A7D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197973-CCE4-34FD-E848-0DBF9CE571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5F98C6-84FB-C8BD-3536-B1E9334C57C3}"/>
              </a:ext>
            </a:extLst>
          </p:cNvPr>
          <p:cNvSpPr>
            <a:spLocks noGrp="1"/>
          </p:cNvSpPr>
          <p:nvPr>
            <p:ph type="dt" sz="half" idx="10"/>
          </p:nvPr>
        </p:nvSpPr>
        <p:spPr/>
        <p:txBody>
          <a:bodyPr/>
          <a:lstStyle/>
          <a:p>
            <a:fld id="{7E2B394F-AB25-49FD-BF71-CD3B9C95CC43}" type="datetimeFigureOut">
              <a:rPr lang="en-GB" smtClean="0"/>
              <a:t>03/10/2022</a:t>
            </a:fld>
            <a:endParaRPr lang="en-GB"/>
          </a:p>
        </p:txBody>
      </p:sp>
      <p:sp>
        <p:nvSpPr>
          <p:cNvPr id="5" name="Footer Placeholder 4">
            <a:extLst>
              <a:ext uri="{FF2B5EF4-FFF2-40B4-BE49-F238E27FC236}">
                <a16:creationId xmlns:a16="http://schemas.microsoft.com/office/drawing/2014/main" id="{DDB23B42-16E2-8B13-6887-149651C22B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16C201-BE84-2349-B1BA-A99C1BF4B4DF}"/>
              </a:ext>
            </a:extLst>
          </p:cNvPr>
          <p:cNvSpPr>
            <a:spLocks noGrp="1"/>
          </p:cNvSpPr>
          <p:nvPr>
            <p:ph type="sldNum" sz="quarter" idx="12"/>
          </p:nvPr>
        </p:nvSpPr>
        <p:spPr/>
        <p:txBody>
          <a:bodyPr/>
          <a:lstStyle/>
          <a:p>
            <a:fld id="{039DFA16-8324-4B19-ACB6-32E8A0A9926A}" type="slidenum">
              <a:rPr lang="en-GB" smtClean="0"/>
              <a:t>‹#›</a:t>
            </a:fld>
            <a:endParaRPr lang="en-GB"/>
          </a:p>
        </p:txBody>
      </p:sp>
    </p:spTree>
    <p:extLst>
      <p:ext uri="{BB962C8B-B14F-4D97-AF65-F5344CB8AC3E}">
        <p14:creationId xmlns:p14="http://schemas.microsoft.com/office/powerpoint/2010/main" val="524645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E1170-4567-5493-EBB9-9DECC7DBCD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D29BF49-10B6-82B2-F856-AD4DD7045F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39860F-5469-CEE9-1891-EFCA92E65E1F}"/>
              </a:ext>
            </a:extLst>
          </p:cNvPr>
          <p:cNvSpPr>
            <a:spLocks noGrp="1"/>
          </p:cNvSpPr>
          <p:nvPr>
            <p:ph type="dt" sz="half" idx="10"/>
          </p:nvPr>
        </p:nvSpPr>
        <p:spPr/>
        <p:txBody>
          <a:bodyPr/>
          <a:lstStyle/>
          <a:p>
            <a:fld id="{7E2B394F-AB25-49FD-BF71-CD3B9C95CC43}" type="datetimeFigureOut">
              <a:rPr lang="en-GB" smtClean="0"/>
              <a:t>03/10/2022</a:t>
            </a:fld>
            <a:endParaRPr lang="en-GB"/>
          </a:p>
        </p:txBody>
      </p:sp>
      <p:sp>
        <p:nvSpPr>
          <p:cNvPr id="5" name="Footer Placeholder 4">
            <a:extLst>
              <a:ext uri="{FF2B5EF4-FFF2-40B4-BE49-F238E27FC236}">
                <a16:creationId xmlns:a16="http://schemas.microsoft.com/office/drawing/2014/main" id="{148848C9-CDD0-AB75-D126-D3E0C917E8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5357D1-9096-2CC1-29D9-7AE173C9A91B}"/>
              </a:ext>
            </a:extLst>
          </p:cNvPr>
          <p:cNvSpPr>
            <a:spLocks noGrp="1"/>
          </p:cNvSpPr>
          <p:nvPr>
            <p:ph type="sldNum" sz="quarter" idx="12"/>
          </p:nvPr>
        </p:nvSpPr>
        <p:spPr/>
        <p:txBody>
          <a:bodyPr/>
          <a:lstStyle/>
          <a:p>
            <a:fld id="{039DFA16-8324-4B19-ACB6-32E8A0A9926A}" type="slidenum">
              <a:rPr lang="en-GB" smtClean="0"/>
              <a:t>‹#›</a:t>
            </a:fld>
            <a:endParaRPr lang="en-GB"/>
          </a:p>
        </p:txBody>
      </p:sp>
    </p:spTree>
    <p:extLst>
      <p:ext uri="{BB962C8B-B14F-4D97-AF65-F5344CB8AC3E}">
        <p14:creationId xmlns:p14="http://schemas.microsoft.com/office/powerpoint/2010/main" val="194524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25533-9EDD-8BBD-2DE7-48E80A94AE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8B5D09-DAA2-9A40-5DC1-3E50B0344D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7897650-6F5C-CC35-C463-E86862C0BA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5D36941-F6DE-3677-5B8A-911D9BF147F8}"/>
              </a:ext>
            </a:extLst>
          </p:cNvPr>
          <p:cNvSpPr>
            <a:spLocks noGrp="1"/>
          </p:cNvSpPr>
          <p:nvPr>
            <p:ph type="dt" sz="half" idx="10"/>
          </p:nvPr>
        </p:nvSpPr>
        <p:spPr/>
        <p:txBody>
          <a:bodyPr/>
          <a:lstStyle/>
          <a:p>
            <a:fld id="{7E2B394F-AB25-49FD-BF71-CD3B9C95CC43}" type="datetimeFigureOut">
              <a:rPr lang="en-GB" smtClean="0"/>
              <a:t>03/10/2022</a:t>
            </a:fld>
            <a:endParaRPr lang="en-GB"/>
          </a:p>
        </p:txBody>
      </p:sp>
      <p:sp>
        <p:nvSpPr>
          <p:cNvPr id="6" name="Footer Placeholder 5">
            <a:extLst>
              <a:ext uri="{FF2B5EF4-FFF2-40B4-BE49-F238E27FC236}">
                <a16:creationId xmlns:a16="http://schemas.microsoft.com/office/drawing/2014/main" id="{3DFB4B6E-C032-6C52-AEA7-7F91E5A382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D3A529-737F-7168-82E4-399AEE5F802D}"/>
              </a:ext>
            </a:extLst>
          </p:cNvPr>
          <p:cNvSpPr>
            <a:spLocks noGrp="1"/>
          </p:cNvSpPr>
          <p:nvPr>
            <p:ph type="sldNum" sz="quarter" idx="12"/>
          </p:nvPr>
        </p:nvSpPr>
        <p:spPr/>
        <p:txBody>
          <a:bodyPr/>
          <a:lstStyle/>
          <a:p>
            <a:fld id="{039DFA16-8324-4B19-ACB6-32E8A0A9926A}" type="slidenum">
              <a:rPr lang="en-GB" smtClean="0"/>
              <a:t>‹#›</a:t>
            </a:fld>
            <a:endParaRPr lang="en-GB"/>
          </a:p>
        </p:txBody>
      </p:sp>
    </p:spTree>
    <p:extLst>
      <p:ext uri="{BB962C8B-B14F-4D97-AF65-F5344CB8AC3E}">
        <p14:creationId xmlns:p14="http://schemas.microsoft.com/office/powerpoint/2010/main" val="293213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286CA-0BE0-4DCD-FD57-5E8A1C0D44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51DA70-2F55-670C-E1CE-ECEC4B45AC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3480AE-FD3D-4DD4-CBA2-30A2FC8A5F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1CA49D9-4F09-9559-202E-8A1626352A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9848C4-B2A8-7428-E4C8-19D80AB4AD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22A71D2-C831-E00E-83DE-A130A7155BFA}"/>
              </a:ext>
            </a:extLst>
          </p:cNvPr>
          <p:cNvSpPr>
            <a:spLocks noGrp="1"/>
          </p:cNvSpPr>
          <p:nvPr>
            <p:ph type="dt" sz="half" idx="10"/>
          </p:nvPr>
        </p:nvSpPr>
        <p:spPr/>
        <p:txBody>
          <a:bodyPr/>
          <a:lstStyle/>
          <a:p>
            <a:fld id="{7E2B394F-AB25-49FD-BF71-CD3B9C95CC43}" type="datetimeFigureOut">
              <a:rPr lang="en-GB" smtClean="0"/>
              <a:t>03/10/2022</a:t>
            </a:fld>
            <a:endParaRPr lang="en-GB"/>
          </a:p>
        </p:txBody>
      </p:sp>
      <p:sp>
        <p:nvSpPr>
          <p:cNvPr id="8" name="Footer Placeholder 7">
            <a:extLst>
              <a:ext uri="{FF2B5EF4-FFF2-40B4-BE49-F238E27FC236}">
                <a16:creationId xmlns:a16="http://schemas.microsoft.com/office/drawing/2014/main" id="{FE4CF211-33E4-E32C-D204-68A3396DE24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47486C8-FF51-DE9F-3827-70DF53874236}"/>
              </a:ext>
            </a:extLst>
          </p:cNvPr>
          <p:cNvSpPr>
            <a:spLocks noGrp="1"/>
          </p:cNvSpPr>
          <p:nvPr>
            <p:ph type="sldNum" sz="quarter" idx="12"/>
          </p:nvPr>
        </p:nvSpPr>
        <p:spPr/>
        <p:txBody>
          <a:bodyPr/>
          <a:lstStyle/>
          <a:p>
            <a:fld id="{039DFA16-8324-4B19-ACB6-32E8A0A9926A}" type="slidenum">
              <a:rPr lang="en-GB" smtClean="0"/>
              <a:t>‹#›</a:t>
            </a:fld>
            <a:endParaRPr lang="en-GB"/>
          </a:p>
        </p:txBody>
      </p:sp>
    </p:spTree>
    <p:extLst>
      <p:ext uri="{BB962C8B-B14F-4D97-AF65-F5344CB8AC3E}">
        <p14:creationId xmlns:p14="http://schemas.microsoft.com/office/powerpoint/2010/main" val="63357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750CA-D66A-6B16-9C02-0C662CD5918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59F7A27-DAD7-31F4-0B4C-542A70797698}"/>
              </a:ext>
            </a:extLst>
          </p:cNvPr>
          <p:cNvSpPr>
            <a:spLocks noGrp="1"/>
          </p:cNvSpPr>
          <p:nvPr>
            <p:ph type="dt" sz="half" idx="10"/>
          </p:nvPr>
        </p:nvSpPr>
        <p:spPr/>
        <p:txBody>
          <a:bodyPr/>
          <a:lstStyle/>
          <a:p>
            <a:fld id="{7E2B394F-AB25-49FD-BF71-CD3B9C95CC43}" type="datetimeFigureOut">
              <a:rPr lang="en-GB" smtClean="0"/>
              <a:t>03/10/2022</a:t>
            </a:fld>
            <a:endParaRPr lang="en-GB"/>
          </a:p>
        </p:txBody>
      </p:sp>
      <p:sp>
        <p:nvSpPr>
          <p:cNvPr id="4" name="Footer Placeholder 3">
            <a:extLst>
              <a:ext uri="{FF2B5EF4-FFF2-40B4-BE49-F238E27FC236}">
                <a16:creationId xmlns:a16="http://schemas.microsoft.com/office/drawing/2014/main" id="{BA3E4EAB-1167-22FF-C78A-4953FE2B17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E97CACA-567A-DCD8-2F6D-789725D44CEB}"/>
              </a:ext>
            </a:extLst>
          </p:cNvPr>
          <p:cNvSpPr>
            <a:spLocks noGrp="1"/>
          </p:cNvSpPr>
          <p:nvPr>
            <p:ph type="sldNum" sz="quarter" idx="12"/>
          </p:nvPr>
        </p:nvSpPr>
        <p:spPr/>
        <p:txBody>
          <a:bodyPr/>
          <a:lstStyle/>
          <a:p>
            <a:fld id="{039DFA16-8324-4B19-ACB6-32E8A0A9926A}" type="slidenum">
              <a:rPr lang="en-GB" smtClean="0"/>
              <a:t>‹#›</a:t>
            </a:fld>
            <a:endParaRPr lang="en-GB"/>
          </a:p>
        </p:txBody>
      </p:sp>
    </p:spTree>
    <p:extLst>
      <p:ext uri="{BB962C8B-B14F-4D97-AF65-F5344CB8AC3E}">
        <p14:creationId xmlns:p14="http://schemas.microsoft.com/office/powerpoint/2010/main" val="70615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BB488F-E151-D63E-CCD7-3C91CD5CA7F1}"/>
              </a:ext>
            </a:extLst>
          </p:cNvPr>
          <p:cNvSpPr>
            <a:spLocks noGrp="1"/>
          </p:cNvSpPr>
          <p:nvPr>
            <p:ph type="dt" sz="half" idx="10"/>
          </p:nvPr>
        </p:nvSpPr>
        <p:spPr/>
        <p:txBody>
          <a:bodyPr/>
          <a:lstStyle/>
          <a:p>
            <a:fld id="{7E2B394F-AB25-49FD-BF71-CD3B9C95CC43}" type="datetimeFigureOut">
              <a:rPr lang="en-GB" smtClean="0"/>
              <a:t>03/10/2022</a:t>
            </a:fld>
            <a:endParaRPr lang="en-GB"/>
          </a:p>
        </p:txBody>
      </p:sp>
      <p:sp>
        <p:nvSpPr>
          <p:cNvPr id="3" name="Footer Placeholder 2">
            <a:extLst>
              <a:ext uri="{FF2B5EF4-FFF2-40B4-BE49-F238E27FC236}">
                <a16:creationId xmlns:a16="http://schemas.microsoft.com/office/drawing/2014/main" id="{D32CE724-33F7-5A49-E1EE-F07C57D7BFC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D0CC40A-F0F8-312E-7883-1796D0D80F96}"/>
              </a:ext>
            </a:extLst>
          </p:cNvPr>
          <p:cNvSpPr>
            <a:spLocks noGrp="1"/>
          </p:cNvSpPr>
          <p:nvPr>
            <p:ph type="sldNum" sz="quarter" idx="12"/>
          </p:nvPr>
        </p:nvSpPr>
        <p:spPr/>
        <p:txBody>
          <a:bodyPr/>
          <a:lstStyle/>
          <a:p>
            <a:fld id="{039DFA16-8324-4B19-ACB6-32E8A0A9926A}" type="slidenum">
              <a:rPr lang="en-GB" smtClean="0"/>
              <a:t>‹#›</a:t>
            </a:fld>
            <a:endParaRPr lang="en-GB"/>
          </a:p>
        </p:txBody>
      </p:sp>
    </p:spTree>
    <p:extLst>
      <p:ext uri="{BB962C8B-B14F-4D97-AF65-F5344CB8AC3E}">
        <p14:creationId xmlns:p14="http://schemas.microsoft.com/office/powerpoint/2010/main" val="2512967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76B62-0A52-86A8-04F0-BCF61EFB9C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42FE0FB-E662-7196-9BE5-922DE44050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D7F4C2-C1CF-D403-9544-E9665B693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CA24BC-AC4F-05FC-8DDD-FF7E19E9BD58}"/>
              </a:ext>
            </a:extLst>
          </p:cNvPr>
          <p:cNvSpPr>
            <a:spLocks noGrp="1"/>
          </p:cNvSpPr>
          <p:nvPr>
            <p:ph type="dt" sz="half" idx="10"/>
          </p:nvPr>
        </p:nvSpPr>
        <p:spPr/>
        <p:txBody>
          <a:bodyPr/>
          <a:lstStyle/>
          <a:p>
            <a:fld id="{7E2B394F-AB25-49FD-BF71-CD3B9C95CC43}" type="datetimeFigureOut">
              <a:rPr lang="en-GB" smtClean="0"/>
              <a:t>03/10/2022</a:t>
            </a:fld>
            <a:endParaRPr lang="en-GB"/>
          </a:p>
        </p:txBody>
      </p:sp>
      <p:sp>
        <p:nvSpPr>
          <p:cNvPr id="6" name="Footer Placeholder 5">
            <a:extLst>
              <a:ext uri="{FF2B5EF4-FFF2-40B4-BE49-F238E27FC236}">
                <a16:creationId xmlns:a16="http://schemas.microsoft.com/office/drawing/2014/main" id="{D81A5363-D1C1-8B24-A42D-C93BD7C31D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AA2327-9EED-266D-1738-2B98D4408428}"/>
              </a:ext>
            </a:extLst>
          </p:cNvPr>
          <p:cNvSpPr>
            <a:spLocks noGrp="1"/>
          </p:cNvSpPr>
          <p:nvPr>
            <p:ph type="sldNum" sz="quarter" idx="12"/>
          </p:nvPr>
        </p:nvSpPr>
        <p:spPr/>
        <p:txBody>
          <a:bodyPr/>
          <a:lstStyle/>
          <a:p>
            <a:fld id="{039DFA16-8324-4B19-ACB6-32E8A0A9926A}" type="slidenum">
              <a:rPr lang="en-GB" smtClean="0"/>
              <a:t>‹#›</a:t>
            </a:fld>
            <a:endParaRPr lang="en-GB"/>
          </a:p>
        </p:txBody>
      </p:sp>
    </p:spTree>
    <p:extLst>
      <p:ext uri="{BB962C8B-B14F-4D97-AF65-F5344CB8AC3E}">
        <p14:creationId xmlns:p14="http://schemas.microsoft.com/office/powerpoint/2010/main" val="332549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A42572-29CC-CFB4-2540-77800452C1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5F099A9-B860-29DF-5050-6493CB58E3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4E05FD-C4E4-880F-1588-6F44B0FA69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2B394F-AB25-49FD-BF71-CD3B9C95CC43}" type="datetimeFigureOut">
              <a:rPr lang="en-GB" smtClean="0"/>
              <a:t>03/10/2022</a:t>
            </a:fld>
            <a:endParaRPr lang="en-GB"/>
          </a:p>
        </p:txBody>
      </p:sp>
      <p:sp>
        <p:nvSpPr>
          <p:cNvPr id="5" name="Footer Placeholder 4">
            <a:extLst>
              <a:ext uri="{FF2B5EF4-FFF2-40B4-BE49-F238E27FC236}">
                <a16:creationId xmlns:a16="http://schemas.microsoft.com/office/drawing/2014/main" id="{630B6DC5-6719-E73E-9DA5-70D6F65C32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AD86948-4A6F-B1F3-1923-573F6B3384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DFA16-8324-4B19-ACB6-32E8A0A9926A}" type="slidenum">
              <a:rPr lang="en-GB" smtClean="0"/>
              <a:t>‹#›</a:t>
            </a:fld>
            <a:endParaRPr lang="en-GB"/>
          </a:p>
        </p:txBody>
      </p:sp>
      <p:grpSp>
        <p:nvGrpSpPr>
          <p:cNvPr id="7" name="Graphic 11">
            <a:extLst>
              <a:ext uri="{FF2B5EF4-FFF2-40B4-BE49-F238E27FC236}">
                <a16:creationId xmlns:a16="http://schemas.microsoft.com/office/drawing/2014/main" id="{87234827-6623-2B3E-6703-4078B60ACBF5}"/>
              </a:ext>
            </a:extLst>
          </p:cNvPr>
          <p:cNvGrpSpPr/>
          <p:nvPr userDrawn="1"/>
        </p:nvGrpSpPr>
        <p:grpSpPr>
          <a:xfrm>
            <a:off x="484187" y="310677"/>
            <a:ext cx="2721769" cy="850106"/>
            <a:chOff x="482605" y="484996"/>
            <a:chExt cx="3629025" cy="1133475"/>
          </a:xfrm>
        </p:grpSpPr>
        <p:sp>
          <p:nvSpPr>
            <p:cNvPr id="8" name="Freeform: Shape 7">
              <a:extLst>
                <a:ext uri="{FF2B5EF4-FFF2-40B4-BE49-F238E27FC236}">
                  <a16:creationId xmlns:a16="http://schemas.microsoft.com/office/drawing/2014/main" id="{FA90593B-4959-538F-7964-606963FFD7DF}"/>
                </a:ext>
              </a:extLst>
            </p:cNvPr>
            <p:cNvSpPr/>
            <p:nvPr/>
          </p:nvSpPr>
          <p:spPr>
            <a:xfrm>
              <a:off x="2211913" y="828031"/>
              <a:ext cx="793244" cy="796042"/>
            </a:xfrm>
            <a:custGeom>
              <a:avLst/>
              <a:gdLst>
                <a:gd name="connsiteX0" fmla="*/ 597328 w 793244"/>
                <a:gd name="connsiteY0" fmla="*/ 398053 h 796042"/>
                <a:gd name="connsiteX1" fmla="*/ 396717 w 793244"/>
                <a:gd name="connsiteY1" fmla="*/ 599405 h 796042"/>
                <a:gd name="connsiteX2" fmla="*/ 196105 w 793244"/>
                <a:gd name="connsiteY2" fmla="*/ 398053 h 796042"/>
                <a:gd name="connsiteX3" fmla="*/ 396717 w 793244"/>
                <a:gd name="connsiteY3" fmla="*/ 196702 h 796042"/>
                <a:gd name="connsiteX4" fmla="*/ 597328 w 793244"/>
                <a:gd name="connsiteY4" fmla="*/ 398053 h 796042"/>
                <a:gd name="connsiteX5" fmla="*/ 597328 w 793244"/>
                <a:gd name="connsiteY5" fmla="*/ 8979 h 796042"/>
                <a:gd name="connsiteX6" fmla="*/ 597328 w 793244"/>
                <a:gd name="connsiteY6" fmla="*/ 54827 h 796042"/>
                <a:gd name="connsiteX7" fmla="*/ 54624 w 793244"/>
                <a:gd name="connsiteY7" fmla="*/ 196580 h 796042"/>
                <a:gd name="connsiteX8" fmla="*/ 195864 w 793244"/>
                <a:gd name="connsiteY8" fmla="*/ 741280 h 796042"/>
                <a:gd name="connsiteX9" fmla="*/ 597328 w 793244"/>
                <a:gd name="connsiteY9" fmla="*/ 741280 h 796042"/>
                <a:gd name="connsiteX10" fmla="*/ 597328 w 793244"/>
                <a:gd name="connsiteY10" fmla="*/ 787128 h 796042"/>
                <a:gd name="connsiteX11" fmla="*/ 793245 w 793244"/>
                <a:gd name="connsiteY11" fmla="*/ 787128 h 796042"/>
                <a:gd name="connsiteX12" fmla="*/ 793245 w 793244"/>
                <a:gd name="connsiteY12" fmla="*/ 8979 h 796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3244" h="796042">
                  <a:moveTo>
                    <a:pt x="597328" y="398053"/>
                  </a:moveTo>
                  <a:cubicBezTo>
                    <a:pt x="597328" y="509256"/>
                    <a:pt x="507516" y="599405"/>
                    <a:pt x="396717" y="599405"/>
                  </a:cubicBezTo>
                  <a:cubicBezTo>
                    <a:pt x="285917" y="599405"/>
                    <a:pt x="196105" y="509256"/>
                    <a:pt x="196105" y="398053"/>
                  </a:cubicBezTo>
                  <a:cubicBezTo>
                    <a:pt x="196105" y="286851"/>
                    <a:pt x="285917" y="196702"/>
                    <a:pt x="396717" y="196702"/>
                  </a:cubicBezTo>
                  <a:cubicBezTo>
                    <a:pt x="507516" y="196702"/>
                    <a:pt x="597328" y="286851"/>
                    <a:pt x="597328" y="398053"/>
                  </a:cubicBezTo>
                  <a:close/>
                  <a:moveTo>
                    <a:pt x="597328" y="8979"/>
                  </a:moveTo>
                  <a:lnTo>
                    <a:pt x="597328" y="54827"/>
                  </a:lnTo>
                  <a:cubicBezTo>
                    <a:pt x="408467" y="-56443"/>
                    <a:pt x="165487" y="7021"/>
                    <a:pt x="54624" y="196580"/>
                  </a:cubicBezTo>
                  <a:cubicBezTo>
                    <a:pt x="-56239" y="386139"/>
                    <a:pt x="7003" y="630010"/>
                    <a:pt x="195864" y="741280"/>
                  </a:cubicBezTo>
                  <a:cubicBezTo>
                    <a:pt x="319797" y="814297"/>
                    <a:pt x="473396" y="814297"/>
                    <a:pt x="597328" y="741280"/>
                  </a:cubicBezTo>
                  <a:lnTo>
                    <a:pt x="597328" y="787128"/>
                  </a:lnTo>
                  <a:lnTo>
                    <a:pt x="793245" y="787128"/>
                  </a:lnTo>
                  <a:lnTo>
                    <a:pt x="793245" y="8979"/>
                  </a:lnTo>
                  <a:close/>
                </a:path>
              </a:pathLst>
            </a:custGeom>
            <a:solidFill>
              <a:srgbClr val="005AB9"/>
            </a:solidFill>
            <a:ln w="1268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GB" sz="1013"/>
            </a:p>
          </p:txBody>
        </p:sp>
        <p:sp>
          <p:nvSpPr>
            <p:cNvPr id="9" name="Freeform: Shape 8">
              <a:extLst>
                <a:ext uri="{FF2B5EF4-FFF2-40B4-BE49-F238E27FC236}">
                  <a16:creationId xmlns:a16="http://schemas.microsoft.com/office/drawing/2014/main" id="{1BC2A36B-C787-7C8F-2246-EAC03355F91B}"/>
                </a:ext>
              </a:extLst>
            </p:cNvPr>
            <p:cNvSpPr/>
            <p:nvPr/>
          </p:nvSpPr>
          <p:spPr>
            <a:xfrm>
              <a:off x="482603" y="837010"/>
              <a:ext cx="792930" cy="787745"/>
            </a:xfrm>
            <a:custGeom>
              <a:avLst/>
              <a:gdLst>
                <a:gd name="connsiteX0" fmla="*/ 597014 w 792930"/>
                <a:gd name="connsiteY0" fmla="*/ 389075 h 787745"/>
                <a:gd name="connsiteX1" fmla="*/ 401511 w 792930"/>
                <a:gd name="connsiteY1" fmla="*/ 595426 h 787745"/>
                <a:gd name="connsiteX2" fmla="*/ 195918 w 792930"/>
                <a:gd name="connsiteY2" fmla="*/ 399202 h 787745"/>
                <a:gd name="connsiteX3" fmla="*/ 195918 w 792930"/>
                <a:gd name="connsiteY3" fmla="*/ 389075 h 787745"/>
                <a:gd name="connsiteX4" fmla="*/ 195918 w 792930"/>
                <a:gd name="connsiteY4" fmla="*/ 0 h 787745"/>
                <a:gd name="connsiteX5" fmla="*/ 1 w 792930"/>
                <a:gd name="connsiteY5" fmla="*/ 0 h 787745"/>
                <a:gd name="connsiteX6" fmla="*/ 1 w 792930"/>
                <a:gd name="connsiteY6" fmla="*/ 389075 h 787745"/>
                <a:gd name="connsiteX7" fmla="*/ 395342 w 792930"/>
                <a:gd name="connsiteY7" fmla="*/ 787745 h 787745"/>
                <a:gd name="connsiteX8" fmla="*/ 597014 w 792930"/>
                <a:gd name="connsiteY8" fmla="*/ 732938 h 787745"/>
                <a:gd name="connsiteX9" fmla="*/ 597014 w 792930"/>
                <a:gd name="connsiteY9" fmla="*/ 778787 h 787745"/>
                <a:gd name="connsiteX10" fmla="*/ 792930 w 792930"/>
                <a:gd name="connsiteY10" fmla="*/ 778787 h 787745"/>
                <a:gd name="connsiteX11" fmla="*/ 792930 w 792930"/>
                <a:gd name="connsiteY11" fmla="*/ 0 h 787745"/>
                <a:gd name="connsiteX12" fmla="*/ 597014 w 792930"/>
                <a:gd name="connsiteY12" fmla="*/ 0 h 787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930" h="787745">
                  <a:moveTo>
                    <a:pt x="597014" y="389075"/>
                  </a:moveTo>
                  <a:cubicBezTo>
                    <a:pt x="599800" y="500243"/>
                    <a:pt x="512270" y="592629"/>
                    <a:pt x="401511" y="595426"/>
                  </a:cubicBezTo>
                  <a:cubicBezTo>
                    <a:pt x="290751" y="598223"/>
                    <a:pt x="198704" y="510369"/>
                    <a:pt x="195918" y="399202"/>
                  </a:cubicBezTo>
                  <a:cubicBezTo>
                    <a:pt x="195833" y="395827"/>
                    <a:pt x="195833" y="392450"/>
                    <a:pt x="195918" y="389075"/>
                  </a:cubicBezTo>
                  <a:lnTo>
                    <a:pt x="195918" y="0"/>
                  </a:lnTo>
                  <a:lnTo>
                    <a:pt x="1" y="0"/>
                  </a:lnTo>
                  <a:lnTo>
                    <a:pt x="1" y="389075"/>
                  </a:lnTo>
                  <a:cubicBezTo>
                    <a:pt x="-514" y="608737"/>
                    <a:pt x="176486" y="787228"/>
                    <a:pt x="395342" y="787745"/>
                  </a:cubicBezTo>
                  <a:cubicBezTo>
                    <a:pt x="466241" y="787912"/>
                    <a:pt x="535885" y="768985"/>
                    <a:pt x="597014" y="732938"/>
                  </a:cubicBezTo>
                  <a:lnTo>
                    <a:pt x="597014" y="778787"/>
                  </a:lnTo>
                  <a:lnTo>
                    <a:pt x="792930" y="778787"/>
                  </a:lnTo>
                  <a:lnTo>
                    <a:pt x="792930" y="0"/>
                  </a:lnTo>
                  <a:lnTo>
                    <a:pt x="597014" y="0"/>
                  </a:lnTo>
                  <a:close/>
                </a:path>
              </a:pathLst>
            </a:custGeom>
            <a:solidFill>
              <a:srgbClr val="005AB9"/>
            </a:solidFill>
            <a:ln w="1268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GB" sz="1013"/>
            </a:p>
          </p:txBody>
        </p:sp>
        <p:sp>
          <p:nvSpPr>
            <p:cNvPr id="10" name="Freeform: Shape 9">
              <a:extLst>
                <a:ext uri="{FF2B5EF4-FFF2-40B4-BE49-F238E27FC236}">
                  <a16:creationId xmlns:a16="http://schemas.microsoft.com/office/drawing/2014/main" id="{62339578-E2BB-84E6-74E4-51941B2F14FF}"/>
                </a:ext>
              </a:extLst>
            </p:cNvPr>
            <p:cNvSpPr/>
            <p:nvPr/>
          </p:nvSpPr>
          <p:spPr>
            <a:xfrm>
              <a:off x="1347353" y="484996"/>
              <a:ext cx="793056" cy="1139102"/>
            </a:xfrm>
            <a:custGeom>
              <a:avLst/>
              <a:gdLst>
                <a:gd name="connsiteX0" fmla="*/ 557423 w 793056"/>
                <a:gd name="connsiteY0" fmla="*/ 377358 h 1139102"/>
                <a:gd name="connsiteX1" fmla="*/ 756005 w 793056"/>
                <a:gd name="connsiteY1" fmla="*/ 140092 h 1139102"/>
                <a:gd name="connsiteX2" fmla="*/ 756005 w 793056"/>
                <a:gd name="connsiteY2" fmla="*/ 0 h 1139102"/>
                <a:gd name="connsiteX3" fmla="*/ 62302 w 793056"/>
                <a:gd name="connsiteY3" fmla="*/ 0 h 1139102"/>
                <a:gd name="connsiteX4" fmla="*/ 62302 w 793056"/>
                <a:gd name="connsiteY4" fmla="*/ 191927 h 1139102"/>
                <a:gd name="connsiteX5" fmla="*/ 465556 w 793056"/>
                <a:gd name="connsiteY5" fmla="*/ 191927 h 1139102"/>
                <a:gd name="connsiteX6" fmla="*/ 264564 w 793056"/>
                <a:gd name="connsiteY6" fmla="*/ 433013 h 1139102"/>
                <a:gd name="connsiteX7" fmla="*/ 357193 w 793056"/>
                <a:gd name="connsiteY7" fmla="*/ 543813 h 1139102"/>
                <a:gd name="connsiteX8" fmla="*/ 397162 w 793056"/>
                <a:gd name="connsiteY8" fmla="*/ 539738 h 1139102"/>
                <a:gd name="connsiteX9" fmla="*/ 597140 w 793056"/>
                <a:gd name="connsiteY9" fmla="*/ 741724 h 1139102"/>
                <a:gd name="connsiteX10" fmla="*/ 395894 w 793056"/>
                <a:gd name="connsiteY10" fmla="*/ 942437 h 1139102"/>
                <a:gd name="connsiteX11" fmla="*/ 195917 w 793056"/>
                <a:gd name="connsiteY11" fmla="*/ 741089 h 1139102"/>
                <a:gd name="connsiteX12" fmla="*/ 0 w 793056"/>
                <a:gd name="connsiteY12" fmla="*/ 741089 h 1139102"/>
                <a:gd name="connsiteX13" fmla="*/ 396504 w 793056"/>
                <a:gd name="connsiteY13" fmla="*/ 1139103 h 1139102"/>
                <a:gd name="connsiteX14" fmla="*/ 793056 w 793056"/>
                <a:gd name="connsiteY14" fmla="*/ 741136 h 1139102"/>
                <a:gd name="connsiteX15" fmla="*/ 557423 w 793056"/>
                <a:gd name="connsiteY15" fmla="*/ 377358 h 113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3056" h="1139102">
                  <a:moveTo>
                    <a:pt x="557423" y="377358"/>
                  </a:moveTo>
                  <a:lnTo>
                    <a:pt x="756005" y="140092"/>
                  </a:lnTo>
                  <a:lnTo>
                    <a:pt x="756005" y="0"/>
                  </a:lnTo>
                  <a:lnTo>
                    <a:pt x="62302" y="0"/>
                  </a:lnTo>
                  <a:lnTo>
                    <a:pt x="62302" y="191927"/>
                  </a:lnTo>
                  <a:lnTo>
                    <a:pt x="465556" y="191927"/>
                  </a:lnTo>
                  <a:lnTo>
                    <a:pt x="264564" y="433013"/>
                  </a:lnTo>
                  <a:lnTo>
                    <a:pt x="357193" y="543813"/>
                  </a:lnTo>
                  <a:cubicBezTo>
                    <a:pt x="370343" y="541096"/>
                    <a:pt x="383736" y="539730"/>
                    <a:pt x="397162" y="539738"/>
                  </a:cubicBezTo>
                  <a:cubicBezTo>
                    <a:pt x="507962" y="540089"/>
                    <a:pt x="597495" y="630522"/>
                    <a:pt x="597140" y="741724"/>
                  </a:cubicBezTo>
                  <a:cubicBezTo>
                    <a:pt x="596784" y="852927"/>
                    <a:pt x="506693" y="942790"/>
                    <a:pt x="395894" y="942437"/>
                  </a:cubicBezTo>
                  <a:cubicBezTo>
                    <a:pt x="285348" y="942087"/>
                    <a:pt x="195917" y="852043"/>
                    <a:pt x="195917" y="741089"/>
                  </a:cubicBezTo>
                  <a:lnTo>
                    <a:pt x="0" y="741089"/>
                  </a:lnTo>
                  <a:cubicBezTo>
                    <a:pt x="-13" y="960893"/>
                    <a:pt x="177508" y="1139089"/>
                    <a:pt x="396504" y="1139103"/>
                  </a:cubicBezTo>
                  <a:cubicBezTo>
                    <a:pt x="615500" y="1139116"/>
                    <a:pt x="793044" y="960940"/>
                    <a:pt x="793056" y="741136"/>
                  </a:cubicBezTo>
                  <a:cubicBezTo>
                    <a:pt x="793069" y="583787"/>
                    <a:pt x="700706" y="441205"/>
                    <a:pt x="557423" y="377358"/>
                  </a:cubicBezTo>
                  <a:close/>
                </a:path>
              </a:pathLst>
            </a:custGeom>
            <a:solidFill>
              <a:srgbClr val="005AB9"/>
            </a:solidFill>
            <a:ln w="1268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GB" sz="1013"/>
            </a:p>
          </p:txBody>
        </p:sp>
        <p:sp>
          <p:nvSpPr>
            <p:cNvPr id="11" name="Freeform: Shape 10">
              <a:extLst>
                <a:ext uri="{FF2B5EF4-FFF2-40B4-BE49-F238E27FC236}">
                  <a16:creationId xmlns:a16="http://schemas.microsoft.com/office/drawing/2014/main" id="{160C6919-88D7-33E1-B6D6-C9A1CC1B5286}"/>
                </a:ext>
              </a:extLst>
            </p:cNvPr>
            <p:cNvSpPr/>
            <p:nvPr/>
          </p:nvSpPr>
          <p:spPr>
            <a:xfrm>
              <a:off x="3170240" y="757539"/>
              <a:ext cx="877310" cy="297123"/>
            </a:xfrm>
            <a:custGeom>
              <a:avLst/>
              <a:gdLst>
                <a:gd name="connsiteX0" fmla="*/ 200485 w 877310"/>
                <a:gd name="connsiteY0" fmla="*/ 251912 h 297123"/>
                <a:gd name="connsiteX1" fmla="*/ 228781 w 877310"/>
                <a:gd name="connsiteY1" fmla="*/ 230516 h 297123"/>
                <a:gd name="connsiteX2" fmla="*/ 245150 w 877310"/>
                <a:gd name="connsiteY2" fmla="*/ 200077 h 297123"/>
                <a:gd name="connsiteX3" fmla="*/ 199216 w 877310"/>
                <a:gd name="connsiteY3" fmla="*/ 200077 h 297123"/>
                <a:gd name="connsiteX4" fmla="*/ 185258 w 877310"/>
                <a:gd name="connsiteY4" fmla="*/ 216252 h 297123"/>
                <a:gd name="connsiteX5" fmla="*/ 162037 w 877310"/>
                <a:gd name="connsiteY5" fmla="*/ 222492 h 297123"/>
                <a:gd name="connsiteX6" fmla="*/ 116624 w 877310"/>
                <a:gd name="connsiteY6" fmla="*/ 179207 h 297123"/>
                <a:gd name="connsiteX7" fmla="*/ 116611 w 877310"/>
                <a:gd name="connsiteY7" fmla="*/ 178427 h 297123"/>
                <a:gd name="connsiteX8" fmla="*/ 249844 w 877310"/>
                <a:gd name="connsiteY8" fmla="*/ 178427 h 297123"/>
                <a:gd name="connsiteX9" fmla="*/ 249844 w 877310"/>
                <a:gd name="connsiteY9" fmla="*/ 169639 h 297123"/>
                <a:gd name="connsiteX10" fmla="*/ 249844 w 877310"/>
                <a:gd name="connsiteY10" fmla="*/ 161488 h 297123"/>
                <a:gd name="connsiteX11" fmla="*/ 238678 w 877310"/>
                <a:gd name="connsiteY11" fmla="*/ 117550 h 297123"/>
                <a:gd name="connsiteX12" fmla="*/ 207717 w 877310"/>
                <a:gd name="connsiteY12" fmla="*/ 86603 h 297123"/>
                <a:gd name="connsiteX13" fmla="*/ 162164 w 877310"/>
                <a:gd name="connsiteY13" fmla="*/ 75140 h 297123"/>
                <a:gd name="connsiteX14" fmla="*/ 114200 w 877310"/>
                <a:gd name="connsiteY14" fmla="*/ 87112 h 297123"/>
                <a:gd name="connsiteX15" fmla="*/ 82351 w 877310"/>
                <a:gd name="connsiteY15" fmla="*/ 120225 h 297123"/>
                <a:gd name="connsiteX16" fmla="*/ 70931 w 877310"/>
                <a:gd name="connsiteY16" fmla="*/ 168875 h 297123"/>
                <a:gd name="connsiteX17" fmla="*/ 82605 w 877310"/>
                <a:gd name="connsiteY17" fmla="*/ 216506 h 297123"/>
                <a:gd name="connsiteX18" fmla="*/ 114708 w 877310"/>
                <a:gd name="connsiteY18" fmla="*/ 248346 h 297123"/>
                <a:gd name="connsiteX19" fmla="*/ 161783 w 877310"/>
                <a:gd name="connsiteY19" fmla="*/ 259808 h 297123"/>
                <a:gd name="connsiteX20" fmla="*/ 200485 w 877310"/>
                <a:gd name="connsiteY20" fmla="*/ 251912 h 297123"/>
                <a:gd name="connsiteX21" fmla="*/ 191729 w 877310"/>
                <a:gd name="connsiteY21" fmla="*/ 122262 h 297123"/>
                <a:gd name="connsiteX22" fmla="*/ 204418 w 877310"/>
                <a:gd name="connsiteY22" fmla="*/ 149899 h 297123"/>
                <a:gd name="connsiteX23" fmla="*/ 116611 w 877310"/>
                <a:gd name="connsiteY23" fmla="*/ 149899 h 297123"/>
                <a:gd name="connsiteX24" fmla="*/ 132980 w 877310"/>
                <a:gd name="connsiteY24" fmla="*/ 121371 h 297123"/>
                <a:gd name="connsiteX25" fmla="*/ 162291 w 877310"/>
                <a:gd name="connsiteY25" fmla="*/ 111947 h 297123"/>
                <a:gd name="connsiteX26" fmla="*/ 191729 w 877310"/>
                <a:gd name="connsiteY26" fmla="*/ 122262 h 297123"/>
                <a:gd name="connsiteX27" fmla="*/ 393102 w 877310"/>
                <a:gd name="connsiteY27" fmla="*/ 250893 h 297123"/>
                <a:gd name="connsiteX28" fmla="*/ 415561 w 877310"/>
                <a:gd name="connsiteY28" fmla="*/ 230261 h 297123"/>
                <a:gd name="connsiteX29" fmla="*/ 418353 w 877310"/>
                <a:gd name="connsiteY29" fmla="*/ 255732 h 297123"/>
                <a:gd name="connsiteX30" fmla="*/ 460861 w 877310"/>
                <a:gd name="connsiteY30" fmla="*/ 255732 h 297123"/>
                <a:gd name="connsiteX31" fmla="*/ 460861 w 877310"/>
                <a:gd name="connsiteY31" fmla="*/ 79471 h 297123"/>
                <a:gd name="connsiteX32" fmla="*/ 417972 w 877310"/>
                <a:gd name="connsiteY32" fmla="*/ 79471 h 297123"/>
                <a:gd name="connsiteX33" fmla="*/ 415561 w 877310"/>
                <a:gd name="connsiteY33" fmla="*/ 103541 h 297123"/>
                <a:gd name="connsiteX34" fmla="*/ 391453 w 877310"/>
                <a:gd name="connsiteY34" fmla="*/ 82655 h 297123"/>
                <a:gd name="connsiteX35" fmla="*/ 356812 w 877310"/>
                <a:gd name="connsiteY35" fmla="*/ 75140 h 297123"/>
                <a:gd name="connsiteX36" fmla="*/ 312654 w 877310"/>
                <a:gd name="connsiteY36" fmla="*/ 87112 h 297123"/>
                <a:gd name="connsiteX37" fmla="*/ 281567 w 877310"/>
                <a:gd name="connsiteY37" fmla="*/ 119715 h 297123"/>
                <a:gd name="connsiteX38" fmla="*/ 270274 w 877310"/>
                <a:gd name="connsiteY38" fmla="*/ 167092 h 297123"/>
                <a:gd name="connsiteX39" fmla="*/ 281567 w 877310"/>
                <a:gd name="connsiteY39" fmla="*/ 214723 h 297123"/>
                <a:gd name="connsiteX40" fmla="*/ 312401 w 877310"/>
                <a:gd name="connsiteY40" fmla="*/ 247709 h 297123"/>
                <a:gd name="connsiteX41" fmla="*/ 356558 w 877310"/>
                <a:gd name="connsiteY41" fmla="*/ 259808 h 297123"/>
                <a:gd name="connsiteX42" fmla="*/ 393102 w 877310"/>
                <a:gd name="connsiteY42" fmla="*/ 250893 h 297123"/>
                <a:gd name="connsiteX43" fmla="*/ 330673 w 877310"/>
                <a:gd name="connsiteY43" fmla="*/ 205044 h 297123"/>
                <a:gd name="connsiteX44" fmla="*/ 316588 w 877310"/>
                <a:gd name="connsiteY44" fmla="*/ 166837 h 297123"/>
                <a:gd name="connsiteX45" fmla="*/ 330673 w 877310"/>
                <a:gd name="connsiteY45" fmla="*/ 128630 h 297123"/>
                <a:gd name="connsiteX46" fmla="*/ 366455 w 877310"/>
                <a:gd name="connsiteY46" fmla="*/ 114112 h 297123"/>
                <a:gd name="connsiteX47" fmla="*/ 402238 w 877310"/>
                <a:gd name="connsiteY47" fmla="*/ 128758 h 297123"/>
                <a:gd name="connsiteX48" fmla="*/ 402238 w 877310"/>
                <a:gd name="connsiteY48" fmla="*/ 204408 h 297123"/>
                <a:gd name="connsiteX49" fmla="*/ 330673 w 877310"/>
                <a:gd name="connsiteY49" fmla="*/ 204408 h 297123"/>
                <a:gd name="connsiteX50" fmla="*/ 535218 w 877310"/>
                <a:gd name="connsiteY50" fmla="*/ 255987 h 297123"/>
                <a:gd name="connsiteX51" fmla="*/ 535218 w 877310"/>
                <a:gd name="connsiteY51" fmla="*/ 175752 h 297123"/>
                <a:gd name="connsiteX52" fmla="*/ 541816 w 877310"/>
                <a:gd name="connsiteY52" fmla="*/ 144168 h 297123"/>
                <a:gd name="connsiteX53" fmla="*/ 559961 w 877310"/>
                <a:gd name="connsiteY53" fmla="*/ 128248 h 297123"/>
                <a:gd name="connsiteX54" fmla="*/ 586481 w 877310"/>
                <a:gd name="connsiteY54" fmla="*/ 123663 h 297123"/>
                <a:gd name="connsiteX55" fmla="*/ 599170 w 877310"/>
                <a:gd name="connsiteY55" fmla="*/ 123663 h 297123"/>
                <a:gd name="connsiteX56" fmla="*/ 599170 w 877310"/>
                <a:gd name="connsiteY56" fmla="*/ 75140 h 297123"/>
                <a:gd name="connsiteX57" fmla="*/ 561103 w 877310"/>
                <a:gd name="connsiteY57" fmla="*/ 85329 h 297123"/>
                <a:gd name="connsiteX58" fmla="*/ 535725 w 877310"/>
                <a:gd name="connsiteY58" fmla="*/ 112456 h 297123"/>
                <a:gd name="connsiteX59" fmla="*/ 531538 w 877310"/>
                <a:gd name="connsiteY59" fmla="*/ 79471 h 297123"/>
                <a:gd name="connsiteX60" fmla="*/ 491187 w 877310"/>
                <a:gd name="connsiteY60" fmla="*/ 79471 h 297123"/>
                <a:gd name="connsiteX61" fmla="*/ 491187 w 877310"/>
                <a:gd name="connsiteY61" fmla="*/ 255478 h 297123"/>
                <a:gd name="connsiteX62" fmla="*/ 667944 w 877310"/>
                <a:gd name="connsiteY62" fmla="*/ 255987 h 297123"/>
                <a:gd name="connsiteX63" fmla="*/ 667944 w 877310"/>
                <a:gd name="connsiteY63" fmla="*/ 164672 h 297123"/>
                <a:gd name="connsiteX64" fmla="*/ 680633 w 877310"/>
                <a:gd name="connsiteY64" fmla="*/ 126465 h 297123"/>
                <a:gd name="connsiteX65" fmla="*/ 711974 w 877310"/>
                <a:gd name="connsiteY65" fmla="*/ 112965 h 297123"/>
                <a:gd name="connsiteX66" fmla="*/ 740524 w 877310"/>
                <a:gd name="connsiteY66" fmla="*/ 125701 h 297123"/>
                <a:gd name="connsiteX67" fmla="*/ 749787 w 877310"/>
                <a:gd name="connsiteY67" fmla="*/ 160470 h 297123"/>
                <a:gd name="connsiteX68" fmla="*/ 749787 w 877310"/>
                <a:gd name="connsiteY68" fmla="*/ 255605 h 297123"/>
                <a:gd name="connsiteX69" fmla="*/ 794959 w 877310"/>
                <a:gd name="connsiteY69" fmla="*/ 255605 h 297123"/>
                <a:gd name="connsiteX70" fmla="*/ 794959 w 877310"/>
                <a:gd name="connsiteY70" fmla="*/ 156267 h 297123"/>
                <a:gd name="connsiteX71" fmla="*/ 776434 w 877310"/>
                <a:gd name="connsiteY71" fmla="*/ 95772 h 297123"/>
                <a:gd name="connsiteX72" fmla="*/ 725678 w 877310"/>
                <a:gd name="connsiteY72" fmla="*/ 75140 h 297123"/>
                <a:gd name="connsiteX73" fmla="*/ 689388 w 877310"/>
                <a:gd name="connsiteY73" fmla="*/ 84438 h 297123"/>
                <a:gd name="connsiteX74" fmla="*/ 666167 w 877310"/>
                <a:gd name="connsiteY74" fmla="*/ 109527 h 297123"/>
                <a:gd name="connsiteX75" fmla="*/ 662234 w 877310"/>
                <a:gd name="connsiteY75" fmla="*/ 79471 h 297123"/>
                <a:gd name="connsiteX76" fmla="*/ 622264 w 877310"/>
                <a:gd name="connsiteY76" fmla="*/ 79471 h 297123"/>
                <a:gd name="connsiteX77" fmla="*/ 622264 w 877310"/>
                <a:gd name="connsiteY77" fmla="*/ 255478 h 297123"/>
                <a:gd name="connsiteX78" fmla="*/ 843050 w 877310"/>
                <a:gd name="connsiteY78" fmla="*/ 297123 h 297123"/>
                <a:gd name="connsiteX79" fmla="*/ 877311 w 877310"/>
                <a:gd name="connsiteY79" fmla="*/ 208865 h 297123"/>
                <a:gd name="connsiteX80" fmla="*/ 833407 w 877310"/>
                <a:gd name="connsiteY80" fmla="*/ 208865 h 297123"/>
                <a:gd name="connsiteX81" fmla="*/ 813359 w 877310"/>
                <a:gd name="connsiteY81" fmla="*/ 297123 h 297123"/>
                <a:gd name="connsiteX82" fmla="*/ 45299 w 877310"/>
                <a:gd name="connsiteY82" fmla="*/ 0 h 297123"/>
                <a:gd name="connsiteX83" fmla="*/ 0 w 877310"/>
                <a:gd name="connsiteY83" fmla="*/ 0 h 297123"/>
                <a:gd name="connsiteX84" fmla="*/ 0 w 877310"/>
                <a:gd name="connsiteY84" fmla="*/ 255478 h 297123"/>
                <a:gd name="connsiteX85" fmla="*/ 45299 w 877310"/>
                <a:gd name="connsiteY85" fmla="*/ 255478 h 297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877310" h="297123">
                  <a:moveTo>
                    <a:pt x="200485" y="251912"/>
                  </a:moveTo>
                  <a:cubicBezTo>
                    <a:pt x="211372" y="246954"/>
                    <a:pt x="221028" y="239648"/>
                    <a:pt x="228781" y="230516"/>
                  </a:cubicBezTo>
                  <a:cubicBezTo>
                    <a:pt x="236280" y="221613"/>
                    <a:pt x="241850" y="211250"/>
                    <a:pt x="245150" y="200077"/>
                  </a:cubicBezTo>
                  <a:lnTo>
                    <a:pt x="199216" y="200077"/>
                  </a:lnTo>
                  <a:cubicBezTo>
                    <a:pt x="196196" y="206694"/>
                    <a:pt x="191349" y="212305"/>
                    <a:pt x="185258" y="216252"/>
                  </a:cubicBezTo>
                  <a:cubicBezTo>
                    <a:pt x="178317" y="220637"/>
                    <a:pt x="170222" y="222812"/>
                    <a:pt x="162037" y="222492"/>
                  </a:cubicBezTo>
                  <a:cubicBezTo>
                    <a:pt x="137586" y="223126"/>
                    <a:pt x="117258" y="203747"/>
                    <a:pt x="116624" y="179207"/>
                  </a:cubicBezTo>
                  <a:cubicBezTo>
                    <a:pt x="116624" y="178948"/>
                    <a:pt x="116611" y="178687"/>
                    <a:pt x="116611" y="178427"/>
                  </a:cubicBezTo>
                  <a:lnTo>
                    <a:pt x="249844" y="178427"/>
                  </a:lnTo>
                  <a:cubicBezTo>
                    <a:pt x="249844" y="175370"/>
                    <a:pt x="249844" y="172441"/>
                    <a:pt x="249844" y="169639"/>
                  </a:cubicBezTo>
                  <a:cubicBezTo>
                    <a:pt x="249844" y="166837"/>
                    <a:pt x="249844" y="164035"/>
                    <a:pt x="249844" y="161488"/>
                  </a:cubicBezTo>
                  <a:cubicBezTo>
                    <a:pt x="250048" y="146110"/>
                    <a:pt x="246203" y="130951"/>
                    <a:pt x="238678" y="117550"/>
                  </a:cubicBezTo>
                  <a:cubicBezTo>
                    <a:pt x="231407" y="104561"/>
                    <a:pt x="220685" y="93849"/>
                    <a:pt x="207717" y="86603"/>
                  </a:cubicBezTo>
                  <a:cubicBezTo>
                    <a:pt x="193823" y="78784"/>
                    <a:pt x="178089" y="74827"/>
                    <a:pt x="162164" y="75140"/>
                  </a:cubicBezTo>
                  <a:cubicBezTo>
                    <a:pt x="145402" y="74766"/>
                    <a:pt x="128843" y="78900"/>
                    <a:pt x="114200" y="87112"/>
                  </a:cubicBezTo>
                  <a:cubicBezTo>
                    <a:pt x="100725" y="94966"/>
                    <a:pt x="89698" y="106432"/>
                    <a:pt x="82351" y="120225"/>
                  </a:cubicBezTo>
                  <a:cubicBezTo>
                    <a:pt x="74573" y="135239"/>
                    <a:pt x="70652" y="151958"/>
                    <a:pt x="70931" y="168875"/>
                  </a:cubicBezTo>
                  <a:cubicBezTo>
                    <a:pt x="70614" y="185503"/>
                    <a:pt x="74636" y="201924"/>
                    <a:pt x="82605" y="216506"/>
                  </a:cubicBezTo>
                  <a:cubicBezTo>
                    <a:pt x="90129" y="229921"/>
                    <a:pt x="101257" y="240951"/>
                    <a:pt x="114708" y="248346"/>
                  </a:cubicBezTo>
                  <a:cubicBezTo>
                    <a:pt x="129160" y="256167"/>
                    <a:pt x="145377" y="260115"/>
                    <a:pt x="161783" y="259808"/>
                  </a:cubicBezTo>
                  <a:cubicBezTo>
                    <a:pt x="175107" y="260098"/>
                    <a:pt x="188329" y="257401"/>
                    <a:pt x="200485" y="251912"/>
                  </a:cubicBezTo>
                  <a:close/>
                  <a:moveTo>
                    <a:pt x="191729" y="122262"/>
                  </a:moveTo>
                  <a:cubicBezTo>
                    <a:pt x="199584" y="129314"/>
                    <a:pt x="204190" y="139321"/>
                    <a:pt x="204418" y="149899"/>
                  </a:cubicBezTo>
                  <a:lnTo>
                    <a:pt x="116611" y="149899"/>
                  </a:lnTo>
                  <a:cubicBezTo>
                    <a:pt x="118159" y="138615"/>
                    <a:pt x="124034" y="128383"/>
                    <a:pt x="132980" y="121371"/>
                  </a:cubicBezTo>
                  <a:cubicBezTo>
                    <a:pt x="141443" y="115074"/>
                    <a:pt x="151759" y="111762"/>
                    <a:pt x="162291" y="111947"/>
                  </a:cubicBezTo>
                  <a:cubicBezTo>
                    <a:pt x="173064" y="111466"/>
                    <a:pt x="183596" y="115160"/>
                    <a:pt x="191729" y="122262"/>
                  </a:cubicBezTo>
                  <a:close/>
                  <a:moveTo>
                    <a:pt x="393102" y="250893"/>
                  </a:moveTo>
                  <a:cubicBezTo>
                    <a:pt x="401832" y="245523"/>
                    <a:pt x="409458" y="238519"/>
                    <a:pt x="415561" y="230261"/>
                  </a:cubicBezTo>
                  <a:lnTo>
                    <a:pt x="418353" y="255732"/>
                  </a:lnTo>
                  <a:lnTo>
                    <a:pt x="460861" y="255732"/>
                  </a:lnTo>
                  <a:lnTo>
                    <a:pt x="460861" y="79471"/>
                  </a:lnTo>
                  <a:lnTo>
                    <a:pt x="417972" y="79471"/>
                  </a:lnTo>
                  <a:lnTo>
                    <a:pt x="415561" y="103541"/>
                  </a:lnTo>
                  <a:cubicBezTo>
                    <a:pt x="409471" y="94588"/>
                    <a:pt x="401160" y="87388"/>
                    <a:pt x="391453" y="82655"/>
                  </a:cubicBezTo>
                  <a:cubicBezTo>
                    <a:pt x="380654" y="77449"/>
                    <a:pt x="368790" y="74876"/>
                    <a:pt x="356812" y="75140"/>
                  </a:cubicBezTo>
                  <a:cubicBezTo>
                    <a:pt x="341268" y="74921"/>
                    <a:pt x="325978" y="79067"/>
                    <a:pt x="312654" y="87112"/>
                  </a:cubicBezTo>
                  <a:cubicBezTo>
                    <a:pt x="299572" y="94998"/>
                    <a:pt x="288837" y="106255"/>
                    <a:pt x="281567" y="119715"/>
                  </a:cubicBezTo>
                  <a:cubicBezTo>
                    <a:pt x="273890" y="134302"/>
                    <a:pt x="270007" y="150597"/>
                    <a:pt x="270274" y="167092"/>
                  </a:cubicBezTo>
                  <a:cubicBezTo>
                    <a:pt x="270007" y="183668"/>
                    <a:pt x="273890" y="200047"/>
                    <a:pt x="281567" y="214723"/>
                  </a:cubicBezTo>
                  <a:cubicBezTo>
                    <a:pt x="288799" y="228233"/>
                    <a:pt x="299433" y="239606"/>
                    <a:pt x="312401" y="247709"/>
                  </a:cubicBezTo>
                  <a:cubicBezTo>
                    <a:pt x="325686" y="255850"/>
                    <a:pt x="341002" y="260045"/>
                    <a:pt x="356558" y="259808"/>
                  </a:cubicBezTo>
                  <a:cubicBezTo>
                    <a:pt x="369336" y="260357"/>
                    <a:pt x="381999" y="257266"/>
                    <a:pt x="393102" y="250893"/>
                  </a:cubicBezTo>
                  <a:close/>
                  <a:moveTo>
                    <a:pt x="330673" y="205044"/>
                  </a:moveTo>
                  <a:cubicBezTo>
                    <a:pt x="321080" y="194709"/>
                    <a:pt x="316004" y="180951"/>
                    <a:pt x="316588" y="166837"/>
                  </a:cubicBezTo>
                  <a:cubicBezTo>
                    <a:pt x="315789" y="152689"/>
                    <a:pt x="320890" y="138846"/>
                    <a:pt x="330673" y="128630"/>
                  </a:cubicBezTo>
                  <a:cubicBezTo>
                    <a:pt x="340037" y="118961"/>
                    <a:pt x="353031" y="113693"/>
                    <a:pt x="366455" y="114112"/>
                  </a:cubicBezTo>
                  <a:cubicBezTo>
                    <a:pt x="379918" y="113629"/>
                    <a:pt x="392950" y="118960"/>
                    <a:pt x="402238" y="128758"/>
                  </a:cubicBezTo>
                  <a:cubicBezTo>
                    <a:pt x="421005" y="150455"/>
                    <a:pt x="421005" y="182710"/>
                    <a:pt x="402238" y="204408"/>
                  </a:cubicBezTo>
                  <a:cubicBezTo>
                    <a:pt x="382443" y="224159"/>
                    <a:pt x="350467" y="224159"/>
                    <a:pt x="330673" y="204408"/>
                  </a:cubicBezTo>
                  <a:close/>
                  <a:moveTo>
                    <a:pt x="535218" y="255987"/>
                  </a:moveTo>
                  <a:lnTo>
                    <a:pt x="535218" y="175752"/>
                  </a:lnTo>
                  <a:cubicBezTo>
                    <a:pt x="534634" y="164826"/>
                    <a:pt x="536905" y="153937"/>
                    <a:pt x="541816" y="144168"/>
                  </a:cubicBezTo>
                  <a:cubicBezTo>
                    <a:pt x="545838" y="136909"/>
                    <a:pt x="552259" y="131281"/>
                    <a:pt x="559961" y="128248"/>
                  </a:cubicBezTo>
                  <a:cubicBezTo>
                    <a:pt x="568437" y="125066"/>
                    <a:pt x="577434" y="123511"/>
                    <a:pt x="586481" y="123663"/>
                  </a:cubicBezTo>
                  <a:lnTo>
                    <a:pt x="599170" y="123663"/>
                  </a:lnTo>
                  <a:lnTo>
                    <a:pt x="599170" y="75140"/>
                  </a:lnTo>
                  <a:cubicBezTo>
                    <a:pt x="585783" y="74956"/>
                    <a:pt x="572612" y="78481"/>
                    <a:pt x="561103" y="85329"/>
                  </a:cubicBezTo>
                  <a:cubicBezTo>
                    <a:pt x="550508" y="92093"/>
                    <a:pt x="541791" y="101421"/>
                    <a:pt x="535725" y="112456"/>
                  </a:cubicBezTo>
                  <a:lnTo>
                    <a:pt x="531538" y="79471"/>
                  </a:lnTo>
                  <a:lnTo>
                    <a:pt x="491187" y="79471"/>
                  </a:lnTo>
                  <a:lnTo>
                    <a:pt x="491187" y="255478"/>
                  </a:lnTo>
                  <a:close/>
                  <a:moveTo>
                    <a:pt x="667944" y="255987"/>
                  </a:moveTo>
                  <a:lnTo>
                    <a:pt x="667944" y="164672"/>
                  </a:lnTo>
                  <a:cubicBezTo>
                    <a:pt x="667119" y="150773"/>
                    <a:pt x="671662" y="137088"/>
                    <a:pt x="680633" y="126465"/>
                  </a:cubicBezTo>
                  <a:cubicBezTo>
                    <a:pt x="688601" y="117567"/>
                    <a:pt x="700059" y="112630"/>
                    <a:pt x="711974" y="112965"/>
                  </a:cubicBezTo>
                  <a:cubicBezTo>
                    <a:pt x="723001" y="112246"/>
                    <a:pt x="733672" y="117006"/>
                    <a:pt x="740524" y="125701"/>
                  </a:cubicBezTo>
                  <a:cubicBezTo>
                    <a:pt x="747300" y="135969"/>
                    <a:pt x="750561" y="148177"/>
                    <a:pt x="749787" y="160470"/>
                  </a:cubicBezTo>
                  <a:lnTo>
                    <a:pt x="749787" y="255605"/>
                  </a:lnTo>
                  <a:lnTo>
                    <a:pt x="794959" y="255605"/>
                  </a:lnTo>
                  <a:lnTo>
                    <a:pt x="794959" y="156267"/>
                  </a:lnTo>
                  <a:cubicBezTo>
                    <a:pt x="796368" y="134507"/>
                    <a:pt x="789770" y="112985"/>
                    <a:pt x="776434" y="95772"/>
                  </a:cubicBezTo>
                  <a:cubicBezTo>
                    <a:pt x="763491" y="81544"/>
                    <a:pt x="744839" y="73959"/>
                    <a:pt x="725678" y="75140"/>
                  </a:cubicBezTo>
                  <a:cubicBezTo>
                    <a:pt x="712964" y="74863"/>
                    <a:pt x="700415" y="78077"/>
                    <a:pt x="689388" y="84438"/>
                  </a:cubicBezTo>
                  <a:cubicBezTo>
                    <a:pt x="679402" y="90386"/>
                    <a:pt x="671344" y="99098"/>
                    <a:pt x="666167" y="109527"/>
                  </a:cubicBezTo>
                  <a:lnTo>
                    <a:pt x="662234" y="79471"/>
                  </a:lnTo>
                  <a:lnTo>
                    <a:pt x="622264" y="79471"/>
                  </a:lnTo>
                  <a:lnTo>
                    <a:pt x="622264" y="255478"/>
                  </a:lnTo>
                  <a:close/>
                  <a:moveTo>
                    <a:pt x="843050" y="297123"/>
                  </a:moveTo>
                  <a:lnTo>
                    <a:pt x="877311" y="208865"/>
                  </a:lnTo>
                  <a:lnTo>
                    <a:pt x="833407" y="208865"/>
                  </a:lnTo>
                  <a:lnTo>
                    <a:pt x="813359" y="297123"/>
                  </a:lnTo>
                  <a:close/>
                  <a:moveTo>
                    <a:pt x="45299" y="0"/>
                  </a:moveTo>
                  <a:lnTo>
                    <a:pt x="0" y="0"/>
                  </a:lnTo>
                  <a:lnTo>
                    <a:pt x="0" y="255478"/>
                  </a:lnTo>
                  <a:lnTo>
                    <a:pt x="45299" y="255478"/>
                  </a:lnTo>
                  <a:close/>
                </a:path>
              </a:pathLst>
            </a:custGeom>
            <a:solidFill>
              <a:srgbClr val="005AB9"/>
            </a:solidFill>
            <a:ln w="1268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GB" sz="1013"/>
            </a:p>
          </p:txBody>
        </p:sp>
        <p:sp>
          <p:nvSpPr>
            <p:cNvPr id="12" name="Freeform: Shape 11">
              <a:extLst>
                <a:ext uri="{FF2B5EF4-FFF2-40B4-BE49-F238E27FC236}">
                  <a16:creationId xmlns:a16="http://schemas.microsoft.com/office/drawing/2014/main" id="{78E85EBB-96FA-620D-869B-ADCCA8DCB2F6}"/>
                </a:ext>
              </a:extLst>
            </p:cNvPr>
            <p:cNvSpPr/>
            <p:nvPr/>
          </p:nvSpPr>
          <p:spPr>
            <a:xfrm>
              <a:off x="3170240" y="1058101"/>
              <a:ext cx="941008" cy="338899"/>
            </a:xfrm>
            <a:custGeom>
              <a:avLst/>
              <a:gdLst>
                <a:gd name="connsiteX0" fmla="*/ 45299 w 941008"/>
                <a:gd name="connsiteY0" fmla="*/ 0 h 338899"/>
                <a:gd name="connsiteX1" fmla="*/ 0 w 941008"/>
                <a:gd name="connsiteY1" fmla="*/ 0 h 338899"/>
                <a:gd name="connsiteX2" fmla="*/ 0 w 941008"/>
                <a:gd name="connsiteY2" fmla="*/ 255860 h 338899"/>
                <a:gd name="connsiteX3" fmla="*/ 45299 w 941008"/>
                <a:gd name="connsiteY3" fmla="*/ 255860 h 338899"/>
                <a:gd name="connsiteX4" fmla="*/ 194140 w 941008"/>
                <a:gd name="connsiteY4" fmla="*/ 251020 h 338899"/>
                <a:gd name="connsiteX5" fmla="*/ 216600 w 941008"/>
                <a:gd name="connsiteY5" fmla="*/ 230388 h 338899"/>
                <a:gd name="connsiteX6" fmla="*/ 219391 w 941008"/>
                <a:gd name="connsiteY6" fmla="*/ 255860 h 338899"/>
                <a:gd name="connsiteX7" fmla="*/ 261772 w 941008"/>
                <a:gd name="connsiteY7" fmla="*/ 255860 h 338899"/>
                <a:gd name="connsiteX8" fmla="*/ 261772 w 941008"/>
                <a:gd name="connsiteY8" fmla="*/ 79725 h 338899"/>
                <a:gd name="connsiteX9" fmla="*/ 219011 w 941008"/>
                <a:gd name="connsiteY9" fmla="*/ 79725 h 338899"/>
                <a:gd name="connsiteX10" fmla="*/ 216600 w 941008"/>
                <a:gd name="connsiteY10" fmla="*/ 103923 h 338899"/>
                <a:gd name="connsiteX11" fmla="*/ 192491 w 941008"/>
                <a:gd name="connsiteY11" fmla="*/ 83037 h 338899"/>
                <a:gd name="connsiteX12" fmla="*/ 157850 w 941008"/>
                <a:gd name="connsiteY12" fmla="*/ 75523 h 338899"/>
                <a:gd name="connsiteX13" fmla="*/ 113566 w 941008"/>
                <a:gd name="connsiteY13" fmla="*/ 87367 h 338899"/>
                <a:gd name="connsiteX14" fmla="*/ 82858 w 941008"/>
                <a:gd name="connsiteY14" fmla="*/ 120097 h 338899"/>
                <a:gd name="connsiteX15" fmla="*/ 71565 w 941008"/>
                <a:gd name="connsiteY15" fmla="*/ 167474 h 338899"/>
                <a:gd name="connsiteX16" fmla="*/ 82858 w 941008"/>
                <a:gd name="connsiteY16" fmla="*/ 214978 h 338899"/>
                <a:gd name="connsiteX17" fmla="*/ 113566 w 941008"/>
                <a:gd name="connsiteY17" fmla="*/ 247964 h 338899"/>
                <a:gd name="connsiteX18" fmla="*/ 157850 w 941008"/>
                <a:gd name="connsiteY18" fmla="*/ 260699 h 338899"/>
                <a:gd name="connsiteX19" fmla="*/ 194140 w 941008"/>
                <a:gd name="connsiteY19" fmla="*/ 251275 h 338899"/>
                <a:gd name="connsiteX20" fmla="*/ 131711 w 941008"/>
                <a:gd name="connsiteY20" fmla="*/ 205172 h 338899"/>
                <a:gd name="connsiteX21" fmla="*/ 117499 w 941008"/>
                <a:gd name="connsiteY21" fmla="*/ 166965 h 338899"/>
                <a:gd name="connsiteX22" fmla="*/ 131711 w 941008"/>
                <a:gd name="connsiteY22" fmla="*/ 128758 h 338899"/>
                <a:gd name="connsiteX23" fmla="*/ 203276 w 941008"/>
                <a:gd name="connsiteY23" fmla="*/ 128758 h 338899"/>
                <a:gd name="connsiteX24" fmla="*/ 203276 w 941008"/>
                <a:gd name="connsiteY24" fmla="*/ 204280 h 338899"/>
                <a:gd name="connsiteX25" fmla="*/ 131711 w 941008"/>
                <a:gd name="connsiteY25" fmla="*/ 204280 h 338899"/>
                <a:gd name="connsiteX26" fmla="*/ 417465 w 941008"/>
                <a:gd name="connsiteY26" fmla="*/ 79471 h 338899"/>
                <a:gd name="connsiteX27" fmla="*/ 417465 w 941008"/>
                <a:gd name="connsiteY27" fmla="*/ 170658 h 338899"/>
                <a:gd name="connsiteX28" fmla="*/ 404776 w 941008"/>
                <a:gd name="connsiteY28" fmla="*/ 208865 h 338899"/>
                <a:gd name="connsiteX29" fmla="*/ 373561 w 941008"/>
                <a:gd name="connsiteY29" fmla="*/ 222365 h 338899"/>
                <a:gd name="connsiteX30" fmla="*/ 344884 w 941008"/>
                <a:gd name="connsiteY30" fmla="*/ 210266 h 338899"/>
                <a:gd name="connsiteX31" fmla="*/ 335748 w 941008"/>
                <a:gd name="connsiteY31" fmla="*/ 175498 h 338899"/>
                <a:gd name="connsiteX32" fmla="*/ 335748 w 941008"/>
                <a:gd name="connsiteY32" fmla="*/ 79725 h 338899"/>
                <a:gd name="connsiteX33" fmla="*/ 290449 w 941008"/>
                <a:gd name="connsiteY33" fmla="*/ 79725 h 338899"/>
                <a:gd name="connsiteX34" fmla="*/ 290449 w 941008"/>
                <a:gd name="connsiteY34" fmla="*/ 179191 h 338899"/>
                <a:gd name="connsiteX35" fmla="*/ 308467 w 941008"/>
                <a:gd name="connsiteY35" fmla="*/ 239558 h 338899"/>
                <a:gd name="connsiteX36" fmla="*/ 359223 w 941008"/>
                <a:gd name="connsiteY36" fmla="*/ 260062 h 338899"/>
                <a:gd name="connsiteX37" fmla="*/ 395767 w 941008"/>
                <a:gd name="connsiteY37" fmla="*/ 250893 h 338899"/>
                <a:gd name="connsiteX38" fmla="*/ 419241 w 941008"/>
                <a:gd name="connsiteY38" fmla="*/ 225421 h 338899"/>
                <a:gd name="connsiteX39" fmla="*/ 422794 w 941008"/>
                <a:gd name="connsiteY39" fmla="*/ 255223 h 338899"/>
                <a:gd name="connsiteX40" fmla="*/ 462764 w 941008"/>
                <a:gd name="connsiteY40" fmla="*/ 255223 h 338899"/>
                <a:gd name="connsiteX41" fmla="*/ 462764 w 941008"/>
                <a:gd name="connsiteY41" fmla="*/ 79725 h 338899"/>
                <a:gd name="connsiteX42" fmla="*/ 609701 w 941008"/>
                <a:gd name="connsiteY42" fmla="*/ 194092 h 338899"/>
                <a:gd name="connsiteX43" fmla="*/ 634318 w 941008"/>
                <a:gd name="connsiteY43" fmla="*/ 171040 h 338899"/>
                <a:gd name="connsiteX44" fmla="*/ 642820 w 941008"/>
                <a:gd name="connsiteY44" fmla="*/ 138819 h 338899"/>
                <a:gd name="connsiteX45" fmla="*/ 635714 w 941008"/>
                <a:gd name="connsiteY45" fmla="*/ 109017 h 338899"/>
                <a:gd name="connsiteX46" fmla="*/ 665787 w 941008"/>
                <a:gd name="connsiteY46" fmla="*/ 106852 h 338899"/>
                <a:gd name="connsiteX47" fmla="*/ 665787 w 941008"/>
                <a:gd name="connsiteY47" fmla="*/ 79725 h 338899"/>
                <a:gd name="connsiteX48" fmla="*/ 598789 w 941008"/>
                <a:gd name="connsiteY48" fmla="*/ 79725 h 338899"/>
                <a:gd name="connsiteX49" fmla="*/ 571254 w 941008"/>
                <a:gd name="connsiteY49" fmla="*/ 75523 h 338899"/>
                <a:gd name="connsiteX50" fmla="*/ 533188 w 941008"/>
                <a:gd name="connsiteY50" fmla="*/ 84055 h 338899"/>
                <a:gd name="connsiteX51" fmla="*/ 499943 w 941008"/>
                <a:gd name="connsiteY51" fmla="*/ 140092 h 338899"/>
                <a:gd name="connsiteX52" fmla="*/ 520499 w 941008"/>
                <a:gd name="connsiteY52" fmla="*/ 186578 h 338899"/>
                <a:gd name="connsiteX53" fmla="*/ 489665 w 941008"/>
                <a:gd name="connsiteY53" fmla="*/ 219181 h 338899"/>
                <a:gd name="connsiteX54" fmla="*/ 489665 w 941008"/>
                <a:gd name="connsiteY54" fmla="*/ 227332 h 338899"/>
                <a:gd name="connsiteX55" fmla="*/ 498674 w 941008"/>
                <a:gd name="connsiteY55" fmla="*/ 234846 h 338899"/>
                <a:gd name="connsiteX56" fmla="*/ 511363 w 941008"/>
                <a:gd name="connsiteY56" fmla="*/ 241596 h 338899"/>
                <a:gd name="connsiteX57" fmla="*/ 488269 w 941008"/>
                <a:gd name="connsiteY57" fmla="*/ 282732 h 338899"/>
                <a:gd name="connsiteX58" fmla="*/ 511363 w 941008"/>
                <a:gd name="connsiteY58" fmla="*/ 324760 h 338899"/>
                <a:gd name="connsiteX59" fmla="*/ 571762 w 941008"/>
                <a:gd name="connsiteY59" fmla="*/ 338769 h 338899"/>
                <a:gd name="connsiteX60" fmla="*/ 617061 w 941008"/>
                <a:gd name="connsiteY60" fmla="*/ 330109 h 338899"/>
                <a:gd name="connsiteX61" fmla="*/ 643200 w 941008"/>
                <a:gd name="connsiteY61" fmla="*/ 307439 h 338899"/>
                <a:gd name="connsiteX62" fmla="*/ 651702 w 941008"/>
                <a:gd name="connsiteY62" fmla="*/ 277765 h 338899"/>
                <a:gd name="connsiteX63" fmla="*/ 635841 w 941008"/>
                <a:gd name="connsiteY63" fmla="*/ 240450 h 338899"/>
                <a:gd name="connsiteX64" fmla="*/ 585085 w 941008"/>
                <a:gd name="connsiteY64" fmla="*/ 223766 h 338899"/>
                <a:gd name="connsiteX65" fmla="*/ 551840 w 941008"/>
                <a:gd name="connsiteY65" fmla="*/ 219563 h 338899"/>
                <a:gd name="connsiteX66" fmla="*/ 535599 w 941008"/>
                <a:gd name="connsiteY66" fmla="*/ 214214 h 338899"/>
                <a:gd name="connsiteX67" fmla="*/ 548287 w 941008"/>
                <a:gd name="connsiteY67" fmla="*/ 201478 h 338899"/>
                <a:gd name="connsiteX68" fmla="*/ 572016 w 941008"/>
                <a:gd name="connsiteY68" fmla="*/ 204280 h 338899"/>
                <a:gd name="connsiteX69" fmla="*/ 609701 w 941008"/>
                <a:gd name="connsiteY69" fmla="*/ 194728 h 338899"/>
                <a:gd name="connsiteX70" fmla="*/ 548034 w 941008"/>
                <a:gd name="connsiteY70" fmla="*/ 161106 h 338899"/>
                <a:gd name="connsiteX71" fmla="*/ 547691 w 941008"/>
                <a:gd name="connsiteY71" fmla="*/ 118782 h 338899"/>
                <a:gd name="connsiteX72" fmla="*/ 548034 w 941008"/>
                <a:gd name="connsiteY72" fmla="*/ 118442 h 338899"/>
                <a:gd name="connsiteX73" fmla="*/ 594221 w 941008"/>
                <a:gd name="connsiteY73" fmla="*/ 118442 h 338899"/>
                <a:gd name="connsiteX74" fmla="*/ 594919 w 941008"/>
                <a:gd name="connsiteY74" fmla="*/ 160402 h 338899"/>
                <a:gd name="connsiteX75" fmla="*/ 594221 w 941008"/>
                <a:gd name="connsiteY75" fmla="*/ 161106 h 338899"/>
                <a:gd name="connsiteX76" fmla="*/ 548034 w 941008"/>
                <a:gd name="connsiteY76" fmla="*/ 161106 h 338899"/>
                <a:gd name="connsiteX77" fmla="*/ 533314 w 941008"/>
                <a:gd name="connsiteY77" fmla="*/ 263628 h 338899"/>
                <a:gd name="connsiteX78" fmla="*/ 548034 w 941008"/>
                <a:gd name="connsiteY78" fmla="*/ 250893 h 338899"/>
                <a:gd name="connsiteX79" fmla="*/ 574934 w 941008"/>
                <a:gd name="connsiteY79" fmla="*/ 254077 h 338899"/>
                <a:gd name="connsiteX80" fmla="*/ 602342 w 941008"/>
                <a:gd name="connsiteY80" fmla="*/ 261845 h 338899"/>
                <a:gd name="connsiteX81" fmla="*/ 609194 w 941008"/>
                <a:gd name="connsiteY81" fmla="*/ 277765 h 338899"/>
                <a:gd name="connsiteX82" fmla="*/ 598536 w 941008"/>
                <a:gd name="connsiteY82" fmla="*/ 296486 h 338899"/>
                <a:gd name="connsiteX83" fmla="*/ 571000 w 941008"/>
                <a:gd name="connsiteY83" fmla="*/ 303364 h 338899"/>
                <a:gd name="connsiteX84" fmla="*/ 541182 w 941008"/>
                <a:gd name="connsiteY84" fmla="*/ 296741 h 338899"/>
                <a:gd name="connsiteX85" fmla="*/ 528493 w 941008"/>
                <a:gd name="connsiteY85" fmla="*/ 277128 h 338899"/>
                <a:gd name="connsiteX86" fmla="*/ 533695 w 941008"/>
                <a:gd name="connsiteY86" fmla="*/ 263628 h 338899"/>
                <a:gd name="connsiteX87" fmla="*/ 731642 w 941008"/>
                <a:gd name="connsiteY87" fmla="*/ 255860 h 338899"/>
                <a:gd name="connsiteX88" fmla="*/ 731642 w 941008"/>
                <a:gd name="connsiteY88" fmla="*/ 165564 h 338899"/>
                <a:gd name="connsiteX89" fmla="*/ 744331 w 941008"/>
                <a:gd name="connsiteY89" fmla="*/ 127357 h 338899"/>
                <a:gd name="connsiteX90" fmla="*/ 776434 w 941008"/>
                <a:gd name="connsiteY90" fmla="*/ 113857 h 338899"/>
                <a:gd name="connsiteX91" fmla="*/ 804857 w 941008"/>
                <a:gd name="connsiteY91" fmla="*/ 126593 h 338899"/>
                <a:gd name="connsiteX92" fmla="*/ 813866 w 941008"/>
                <a:gd name="connsiteY92" fmla="*/ 161361 h 338899"/>
                <a:gd name="connsiteX93" fmla="*/ 813866 w 941008"/>
                <a:gd name="connsiteY93" fmla="*/ 256496 h 338899"/>
                <a:gd name="connsiteX94" fmla="*/ 858785 w 941008"/>
                <a:gd name="connsiteY94" fmla="*/ 256496 h 338899"/>
                <a:gd name="connsiteX95" fmla="*/ 858785 w 941008"/>
                <a:gd name="connsiteY95" fmla="*/ 156394 h 338899"/>
                <a:gd name="connsiteX96" fmla="*/ 841020 w 941008"/>
                <a:gd name="connsiteY96" fmla="*/ 96154 h 338899"/>
                <a:gd name="connsiteX97" fmla="*/ 790265 w 941008"/>
                <a:gd name="connsiteY97" fmla="*/ 75523 h 338899"/>
                <a:gd name="connsiteX98" fmla="*/ 755878 w 941008"/>
                <a:gd name="connsiteY98" fmla="*/ 83801 h 338899"/>
                <a:gd name="connsiteX99" fmla="*/ 732023 w 941008"/>
                <a:gd name="connsiteY99" fmla="*/ 106725 h 338899"/>
                <a:gd name="connsiteX100" fmla="*/ 732023 w 941008"/>
                <a:gd name="connsiteY100" fmla="*/ 0 h 338899"/>
                <a:gd name="connsiteX101" fmla="*/ 686723 w 941008"/>
                <a:gd name="connsiteY101" fmla="*/ 0 h 338899"/>
                <a:gd name="connsiteX102" fmla="*/ 686723 w 941008"/>
                <a:gd name="connsiteY102" fmla="*/ 255860 h 338899"/>
                <a:gd name="connsiteX103" fmla="*/ 906749 w 941008"/>
                <a:gd name="connsiteY103" fmla="*/ 296996 h 338899"/>
                <a:gd name="connsiteX104" fmla="*/ 941009 w 941008"/>
                <a:gd name="connsiteY104" fmla="*/ 208610 h 338899"/>
                <a:gd name="connsiteX105" fmla="*/ 897105 w 941008"/>
                <a:gd name="connsiteY105" fmla="*/ 208610 h 338899"/>
                <a:gd name="connsiteX106" fmla="*/ 877945 w 941008"/>
                <a:gd name="connsiteY106" fmla="*/ 296996 h 338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941008" h="338899">
                  <a:moveTo>
                    <a:pt x="45299" y="0"/>
                  </a:moveTo>
                  <a:lnTo>
                    <a:pt x="0" y="0"/>
                  </a:lnTo>
                  <a:lnTo>
                    <a:pt x="0" y="255860"/>
                  </a:lnTo>
                  <a:lnTo>
                    <a:pt x="45299" y="255860"/>
                  </a:lnTo>
                  <a:close/>
                  <a:moveTo>
                    <a:pt x="194140" y="251020"/>
                  </a:moveTo>
                  <a:cubicBezTo>
                    <a:pt x="202819" y="245576"/>
                    <a:pt x="210433" y="238584"/>
                    <a:pt x="216600" y="230388"/>
                  </a:cubicBezTo>
                  <a:lnTo>
                    <a:pt x="219391" y="255860"/>
                  </a:lnTo>
                  <a:lnTo>
                    <a:pt x="261772" y="255860"/>
                  </a:lnTo>
                  <a:lnTo>
                    <a:pt x="261772" y="79725"/>
                  </a:lnTo>
                  <a:lnTo>
                    <a:pt x="219011" y="79725"/>
                  </a:lnTo>
                  <a:lnTo>
                    <a:pt x="216600" y="103923"/>
                  </a:lnTo>
                  <a:cubicBezTo>
                    <a:pt x="210483" y="94994"/>
                    <a:pt x="202185" y="87800"/>
                    <a:pt x="192491" y="83037"/>
                  </a:cubicBezTo>
                  <a:cubicBezTo>
                    <a:pt x="181692" y="77832"/>
                    <a:pt x="169828" y="75258"/>
                    <a:pt x="157850" y="75523"/>
                  </a:cubicBezTo>
                  <a:cubicBezTo>
                    <a:pt x="142281" y="75281"/>
                    <a:pt x="126952" y="79381"/>
                    <a:pt x="113566" y="87367"/>
                  </a:cubicBezTo>
                  <a:cubicBezTo>
                    <a:pt x="100636" y="95374"/>
                    <a:pt x="90041" y="106664"/>
                    <a:pt x="82858" y="120097"/>
                  </a:cubicBezTo>
                  <a:cubicBezTo>
                    <a:pt x="75156" y="134673"/>
                    <a:pt x="71261" y="150976"/>
                    <a:pt x="71565" y="167474"/>
                  </a:cubicBezTo>
                  <a:cubicBezTo>
                    <a:pt x="71299" y="184010"/>
                    <a:pt x="75182" y="200347"/>
                    <a:pt x="82858" y="214978"/>
                  </a:cubicBezTo>
                  <a:cubicBezTo>
                    <a:pt x="90002" y="228509"/>
                    <a:pt x="100598" y="239892"/>
                    <a:pt x="113566" y="247964"/>
                  </a:cubicBezTo>
                  <a:cubicBezTo>
                    <a:pt x="126813" y="256370"/>
                    <a:pt x="142179" y="260790"/>
                    <a:pt x="157850" y="260699"/>
                  </a:cubicBezTo>
                  <a:cubicBezTo>
                    <a:pt x="170590" y="261046"/>
                    <a:pt x="183164" y="257779"/>
                    <a:pt x="194140" y="251275"/>
                  </a:cubicBezTo>
                  <a:close/>
                  <a:moveTo>
                    <a:pt x="131711" y="205172"/>
                  </a:moveTo>
                  <a:cubicBezTo>
                    <a:pt x="122029" y="194880"/>
                    <a:pt x="116916" y="181103"/>
                    <a:pt x="117499" y="166965"/>
                  </a:cubicBezTo>
                  <a:cubicBezTo>
                    <a:pt x="116801" y="152810"/>
                    <a:pt x="121940" y="138993"/>
                    <a:pt x="131711" y="128758"/>
                  </a:cubicBezTo>
                  <a:cubicBezTo>
                    <a:pt x="151505" y="109006"/>
                    <a:pt x="183482" y="109006"/>
                    <a:pt x="203276" y="128758"/>
                  </a:cubicBezTo>
                  <a:cubicBezTo>
                    <a:pt x="221865" y="150475"/>
                    <a:pt x="221865" y="182563"/>
                    <a:pt x="203276" y="204280"/>
                  </a:cubicBezTo>
                  <a:cubicBezTo>
                    <a:pt x="183482" y="224032"/>
                    <a:pt x="151505" y="224032"/>
                    <a:pt x="131711" y="204280"/>
                  </a:cubicBezTo>
                  <a:close/>
                  <a:moveTo>
                    <a:pt x="417465" y="79471"/>
                  </a:moveTo>
                  <a:lnTo>
                    <a:pt x="417465" y="170658"/>
                  </a:lnTo>
                  <a:cubicBezTo>
                    <a:pt x="418378" y="184571"/>
                    <a:pt x="413823" y="198288"/>
                    <a:pt x="404776" y="208865"/>
                  </a:cubicBezTo>
                  <a:cubicBezTo>
                    <a:pt x="396883" y="217788"/>
                    <a:pt x="385451" y="222733"/>
                    <a:pt x="373561" y="222365"/>
                  </a:cubicBezTo>
                  <a:cubicBezTo>
                    <a:pt x="362598" y="223301"/>
                    <a:pt x="351889" y="218780"/>
                    <a:pt x="344884" y="210266"/>
                  </a:cubicBezTo>
                  <a:cubicBezTo>
                    <a:pt x="338147" y="199983"/>
                    <a:pt x="334949" y="187776"/>
                    <a:pt x="335748" y="175498"/>
                  </a:cubicBezTo>
                  <a:lnTo>
                    <a:pt x="335748" y="79725"/>
                  </a:lnTo>
                  <a:lnTo>
                    <a:pt x="290449" y="79725"/>
                  </a:lnTo>
                  <a:lnTo>
                    <a:pt x="290449" y="179191"/>
                  </a:lnTo>
                  <a:cubicBezTo>
                    <a:pt x="288926" y="200844"/>
                    <a:pt x="295334" y="222309"/>
                    <a:pt x="308467" y="239558"/>
                  </a:cubicBezTo>
                  <a:cubicBezTo>
                    <a:pt x="321486" y="253663"/>
                    <a:pt x="340101" y="261185"/>
                    <a:pt x="359223" y="260062"/>
                  </a:cubicBezTo>
                  <a:cubicBezTo>
                    <a:pt x="372013" y="260425"/>
                    <a:pt x="384651" y="257253"/>
                    <a:pt x="395767" y="250893"/>
                  </a:cubicBezTo>
                  <a:cubicBezTo>
                    <a:pt x="405842" y="244812"/>
                    <a:pt x="413988" y="235977"/>
                    <a:pt x="419241" y="225421"/>
                  </a:cubicBezTo>
                  <a:lnTo>
                    <a:pt x="422794" y="255223"/>
                  </a:lnTo>
                  <a:lnTo>
                    <a:pt x="462764" y="255223"/>
                  </a:lnTo>
                  <a:lnTo>
                    <a:pt x="462764" y="79725"/>
                  </a:lnTo>
                  <a:close/>
                  <a:moveTo>
                    <a:pt x="609701" y="194092"/>
                  </a:moveTo>
                  <a:cubicBezTo>
                    <a:pt x="619954" y="188964"/>
                    <a:pt x="628507" y="180956"/>
                    <a:pt x="634318" y="171040"/>
                  </a:cubicBezTo>
                  <a:cubicBezTo>
                    <a:pt x="640028" y="161282"/>
                    <a:pt x="642972" y="150137"/>
                    <a:pt x="642820" y="138819"/>
                  </a:cubicBezTo>
                  <a:cubicBezTo>
                    <a:pt x="642934" y="128448"/>
                    <a:pt x="640497" y="118210"/>
                    <a:pt x="635714" y="109017"/>
                  </a:cubicBezTo>
                  <a:lnTo>
                    <a:pt x="665787" y="106852"/>
                  </a:lnTo>
                  <a:lnTo>
                    <a:pt x="665787" y="79725"/>
                  </a:lnTo>
                  <a:lnTo>
                    <a:pt x="598789" y="79725"/>
                  </a:lnTo>
                  <a:cubicBezTo>
                    <a:pt x="589894" y="76859"/>
                    <a:pt x="580593" y="75440"/>
                    <a:pt x="571254" y="75523"/>
                  </a:cubicBezTo>
                  <a:cubicBezTo>
                    <a:pt x="558058" y="75195"/>
                    <a:pt x="544988" y="78124"/>
                    <a:pt x="533188" y="84055"/>
                  </a:cubicBezTo>
                  <a:cubicBezTo>
                    <a:pt x="512251" y="94722"/>
                    <a:pt x="499308" y="116536"/>
                    <a:pt x="499943" y="140092"/>
                  </a:cubicBezTo>
                  <a:cubicBezTo>
                    <a:pt x="499473" y="157902"/>
                    <a:pt x="507023" y="174974"/>
                    <a:pt x="520499" y="186578"/>
                  </a:cubicBezTo>
                  <a:lnTo>
                    <a:pt x="489665" y="219181"/>
                  </a:lnTo>
                  <a:lnTo>
                    <a:pt x="489665" y="227332"/>
                  </a:lnTo>
                  <a:cubicBezTo>
                    <a:pt x="492444" y="230095"/>
                    <a:pt x="495463" y="232609"/>
                    <a:pt x="498674" y="234846"/>
                  </a:cubicBezTo>
                  <a:cubicBezTo>
                    <a:pt x="502709" y="237455"/>
                    <a:pt x="506947" y="239713"/>
                    <a:pt x="511363" y="241596"/>
                  </a:cubicBezTo>
                  <a:cubicBezTo>
                    <a:pt x="497418" y="250683"/>
                    <a:pt x="488789" y="266051"/>
                    <a:pt x="488269" y="282732"/>
                  </a:cubicBezTo>
                  <a:cubicBezTo>
                    <a:pt x="487495" y="299982"/>
                    <a:pt x="496415" y="316215"/>
                    <a:pt x="511363" y="324760"/>
                  </a:cubicBezTo>
                  <a:cubicBezTo>
                    <a:pt x="529825" y="334929"/>
                    <a:pt x="550724" y="339778"/>
                    <a:pt x="571762" y="338769"/>
                  </a:cubicBezTo>
                  <a:cubicBezTo>
                    <a:pt x="587319" y="339382"/>
                    <a:pt x="602811" y="336419"/>
                    <a:pt x="617061" y="330109"/>
                  </a:cubicBezTo>
                  <a:cubicBezTo>
                    <a:pt x="627796" y="325287"/>
                    <a:pt x="636894" y="317404"/>
                    <a:pt x="643200" y="307439"/>
                  </a:cubicBezTo>
                  <a:cubicBezTo>
                    <a:pt x="648758" y="298545"/>
                    <a:pt x="651702" y="288262"/>
                    <a:pt x="651702" y="277765"/>
                  </a:cubicBezTo>
                  <a:cubicBezTo>
                    <a:pt x="652374" y="263548"/>
                    <a:pt x="646525" y="249805"/>
                    <a:pt x="635841" y="240450"/>
                  </a:cubicBezTo>
                  <a:cubicBezTo>
                    <a:pt x="620906" y="230034"/>
                    <a:pt x="603268" y="224234"/>
                    <a:pt x="585085" y="223766"/>
                  </a:cubicBezTo>
                  <a:cubicBezTo>
                    <a:pt x="569732" y="222365"/>
                    <a:pt x="558692" y="220964"/>
                    <a:pt x="551840" y="219563"/>
                  </a:cubicBezTo>
                  <a:cubicBezTo>
                    <a:pt x="546206" y="218557"/>
                    <a:pt x="540738" y="216756"/>
                    <a:pt x="535599" y="214214"/>
                  </a:cubicBezTo>
                  <a:lnTo>
                    <a:pt x="548287" y="201478"/>
                  </a:lnTo>
                  <a:cubicBezTo>
                    <a:pt x="556040" y="203418"/>
                    <a:pt x="564022" y="204360"/>
                    <a:pt x="572016" y="204280"/>
                  </a:cubicBezTo>
                  <a:cubicBezTo>
                    <a:pt x="585174" y="204283"/>
                    <a:pt x="598129" y="201001"/>
                    <a:pt x="609701" y="194728"/>
                  </a:cubicBezTo>
                  <a:close/>
                  <a:moveTo>
                    <a:pt x="548034" y="161106"/>
                  </a:moveTo>
                  <a:cubicBezTo>
                    <a:pt x="536296" y="149513"/>
                    <a:pt x="536144" y="130564"/>
                    <a:pt x="547691" y="118782"/>
                  </a:cubicBezTo>
                  <a:cubicBezTo>
                    <a:pt x="547805" y="118667"/>
                    <a:pt x="547919" y="118554"/>
                    <a:pt x="548034" y="118442"/>
                  </a:cubicBezTo>
                  <a:cubicBezTo>
                    <a:pt x="561877" y="108610"/>
                    <a:pt x="580378" y="108610"/>
                    <a:pt x="594221" y="118442"/>
                  </a:cubicBezTo>
                  <a:cubicBezTo>
                    <a:pt x="605958" y="129834"/>
                    <a:pt x="606276" y="148620"/>
                    <a:pt x="594919" y="160402"/>
                  </a:cubicBezTo>
                  <a:cubicBezTo>
                    <a:pt x="594691" y="160640"/>
                    <a:pt x="594462" y="160876"/>
                    <a:pt x="594221" y="161106"/>
                  </a:cubicBezTo>
                  <a:cubicBezTo>
                    <a:pt x="580378" y="170938"/>
                    <a:pt x="561877" y="170938"/>
                    <a:pt x="548034" y="161106"/>
                  </a:cubicBezTo>
                  <a:close/>
                  <a:moveTo>
                    <a:pt x="533314" y="263628"/>
                  </a:moveTo>
                  <a:cubicBezTo>
                    <a:pt x="537096" y="258225"/>
                    <a:pt x="542146" y="253849"/>
                    <a:pt x="548034" y="250893"/>
                  </a:cubicBezTo>
                  <a:cubicBezTo>
                    <a:pt x="556281" y="252294"/>
                    <a:pt x="565290" y="253313"/>
                    <a:pt x="574934" y="254077"/>
                  </a:cubicBezTo>
                  <a:cubicBezTo>
                    <a:pt x="584654" y="253730"/>
                    <a:pt x="594234" y="256447"/>
                    <a:pt x="602342" y="261845"/>
                  </a:cubicBezTo>
                  <a:cubicBezTo>
                    <a:pt x="606834" y="265894"/>
                    <a:pt x="609334" y="271709"/>
                    <a:pt x="609194" y="277765"/>
                  </a:cubicBezTo>
                  <a:cubicBezTo>
                    <a:pt x="609258" y="285478"/>
                    <a:pt x="605184" y="292630"/>
                    <a:pt x="598536" y="296486"/>
                  </a:cubicBezTo>
                  <a:cubicBezTo>
                    <a:pt x="590212" y="301414"/>
                    <a:pt x="580644" y="303803"/>
                    <a:pt x="571000" y="303364"/>
                  </a:cubicBezTo>
                  <a:cubicBezTo>
                    <a:pt x="560659" y="303717"/>
                    <a:pt x="550406" y="301439"/>
                    <a:pt x="541182" y="296741"/>
                  </a:cubicBezTo>
                  <a:cubicBezTo>
                    <a:pt x="533378" y="293388"/>
                    <a:pt x="528379" y="285642"/>
                    <a:pt x="528493" y="277128"/>
                  </a:cubicBezTo>
                  <a:cubicBezTo>
                    <a:pt x="528886" y="272219"/>
                    <a:pt x="530701" y="267529"/>
                    <a:pt x="533695" y="263628"/>
                  </a:cubicBezTo>
                  <a:close/>
                  <a:moveTo>
                    <a:pt x="731642" y="255860"/>
                  </a:moveTo>
                  <a:lnTo>
                    <a:pt x="731642" y="165564"/>
                  </a:lnTo>
                  <a:cubicBezTo>
                    <a:pt x="730690" y="151649"/>
                    <a:pt x="735258" y="137920"/>
                    <a:pt x="744331" y="127357"/>
                  </a:cubicBezTo>
                  <a:cubicBezTo>
                    <a:pt x="752515" y="118308"/>
                    <a:pt x="764265" y="113364"/>
                    <a:pt x="776434" y="113857"/>
                  </a:cubicBezTo>
                  <a:cubicBezTo>
                    <a:pt x="787422" y="113113"/>
                    <a:pt x="798068" y="117883"/>
                    <a:pt x="804857" y="126593"/>
                  </a:cubicBezTo>
                  <a:cubicBezTo>
                    <a:pt x="811544" y="136891"/>
                    <a:pt x="814703" y="149097"/>
                    <a:pt x="813866" y="161361"/>
                  </a:cubicBezTo>
                  <a:lnTo>
                    <a:pt x="813866" y="256496"/>
                  </a:lnTo>
                  <a:lnTo>
                    <a:pt x="858785" y="256496"/>
                  </a:lnTo>
                  <a:lnTo>
                    <a:pt x="858785" y="156394"/>
                  </a:lnTo>
                  <a:cubicBezTo>
                    <a:pt x="860346" y="134816"/>
                    <a:pt x="854026" y="113406"/>
                    <a:pt x="841020" y="96154"/>
                  </a:cubicBezTo>
                  <a:cubicBezTo>
                    <a:pt x="828078" y="81926"/>
                    <a:pt x="809425" y="74341"/>
                    <a:pt x="790265" y="75523"/>
                  </a:cubicBezTo>
                  <a:cubicBezTo>
                    <a:pt x="778286" y="75312"/>
                    <a:pt x="766460" y="78161"/>
                    <a:pt x="755878" y="83801"/>
                  </a:cubicBezTo>
                  <a:cubicBezTo>
                    <a:pt x="746044" y="89194"/>
                    <a:pt x="737821" y="97104"/>
                    <a:pt x="732023" y="106725"/>
                  </a:cubicBezTo>
                  <a:lnTo>
                    <a:pt x="732023" y="0"/>
                  </a:lnTo>
                  <a:lnTo>
                    <a:pt x="686723" y="0"/>
                  </a:lnTo>
                  <a:lnTo>
                    <a:pt x="686723" y="255860"/>
                  </a:lnTo>
                  <a:close/>
                  <a:moveTo>
                    <a:pt x="906749" y="296996"/>
                  </a:moveTo>
                  <a:lnTo>
                    <a:pt x="941009" y="208610"/>
                  </a:lnTo>
                  <a:lnTo>
                    <a:pt x="897105" y="208610"/>
                  </a:lnTo>
                  <a:lnTo>
                    <a:pt x="877945" y="296996"/>
                  </a:lnTo>
                  <a:close/>
                </a:path>
              </a:pathLst>
            </a:custGeom>
            <a:solidFill>
              <a:srgbClr val="005AB9"/>
            </a:solidFill>
            <a:ln w="1268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GB" sz="1013"/>
            </a:p>
          </p:txBody>
        </p:sp>
        <p:sp>
          <p:nvSpPr>
            <p:cNvPr id="13" name="Freeform: Shape 12">
              <a:extLst>
                <a:ext uri="{FF2B5EF4-FFF2-40B4-BE49-F238E27FC236}">
                  <a16:creationId xmlns:a16="http://schemas.microsoft.com/office/drawing/2014/main" id="{A9A00A1E-CF3E-CB60-AF99-548E41672120}"/>
                </a:ext>
              </a:extLst>
            </p:cNvPr>
            <p:cNvSpPr/>
            <p:nvPr/>
          </p:nvSpPr>
          <p:spPr>
            <a:xfrm>
              <a:off x="3170240" y="1359298"/>
              <a:ext cx="512257" cy="259824"/>
            </a:xfrm>
            <a:custGeom>
              <a:avLst/>
              <a:gdLst>
                <a:gd name="connsiteX0" fmla="*/ 45299 w 512257"/>
                <a:gd name="connsiteY0" fmla="*/ 2 h 259824"/>
                <a:gd name="connsiteX1" fmla="*/ 0 w 512257"/>
                <a:gd name="connsiteY1" fmla="*/ 2 h 259824"/>
                <a:gd name="connsiteX2" fmla="*/ 0 w 512257"/>
                <a:gd name="connsiteY2" fmla="*/ 255480 h 259824"/>
                <a:gd name="connsiteX3" fmla="*/ 45299 w 512257"/>
                <a:gd name="connsiteY3" fmla="*/ 255480 h 259824"/>
                <a:gd name="connsiteX4" fmla="*/ 122702 w 512257"/>
                <a:gd name="connsiteY4" fmla="*/ 44704 h 259824"/>
                <a:gd name="connsiteX5" fmla="*/ 130696 w 512257"/>
                <a:gd name="connsiteY5" fmla="*/ 25855 h 259824"/>
                <a:gd name="connsiteX6" fmla="*/ 122702 w 512257"/>
                <a:gd name="connsiteY6" fmla="*/ 7261 h 259824"/>
                <a:gd name="connsiteX7" fmla="*/ 82097 w 512257"/>
                <a:gd name="connsiteY7" fmla="*/ 7261 h 259824"/>
                <a:gd name="connsiteX8" fmla="*/ 74103 w 512257"/>
                <a:gd name="connsiteY8" fmla="*/ 25855 h 259824"/>
                <a:gd name="connsiteX9" fmla="*/ 82097 w 512257"/>
                <a:gd name="connsiteY9" fmla="*/ 44704 h 259824"/>
                <a:gd name="connsiteX10" fmla="*/ 122702 w 512257"/>
                <a:gd name="connsiteY10" fmla="*/ 44704 h 259824"/>
                <a:gd name="connsiteX11" fmla="*/ 124986 w 512257"/>
                <a:gd name="connsiteY11" fmla="*/ 79473 h 259824"/>
                <a:gd name="connsiteX12" fmla="*/ 79813 w 512257"/>
                <a:gd name="connsiteY12" fmla="*/ 79473 h 259824"/>
                <a:gd name="connsiteX13" fmla="*/ 79813 w 512257"/>
                <a:gd name="connsiteY13" fmla="*/ 255480 h 259824"/>
                <a:gd name="connsiteX14" fmla="*/ 124986 w 512257"/>
                <a:gd name="connsiteY14" fmla="*/ 255480 h 259824"/>
                <a:gd name="connsiteX15" fmla="*/ 264564 w 512257"/>
                <a:gd name="connsiteY15" fmla="*/ 255480 h 259824"/>
                <a:gd name="connsiteX16" fmla="*/ 329277 w 512257"/>
                <a:gd name="connsiteY16" fmla="*/ 79473 h 259824"/>
                <a:gd name="connsiteX17" fmla="*/ 281567 w 512257"/>
                <a:gd name="connsiteY17" fmla="*/ 79473 h 259824"/>
                <a:gd name="connsiteX18" fmla="*/ 237029 w 512257"/>
                <a:gd name="connsiteY18" fmla="*/ 212560 h 259824"/>
                <a:gd name="connsiteX19" fmla="*/ 192744 w 512257"/>
                <a:gd name="connsiteY19" fmla="*/ 79473 h 259824"/>
                <a:gd name="connsiteX20" fmla="*/ 145288 w 512257"/>
                <a:gd name="connsiteY20" fmla="*/ 79473 h 259824"/>
                <a:gd name="connsiteX21" fmla="*/ 209747 w 512257"/>
                <a:gd name="connsiteY21" fmla="*/ 255480 h 259824"/>
                <a:gd name="connsiteX22" fmla="*/ 462891 w 512257"/>
                <a:gd name="connsiteY22" fmla="*/ 252041 h 259824"/>
                <a:gd name="connsiteX23" fmla="*/ 491187 w 512257"/>
                <a:gd name="connsiteY23" fmla="*/ 230518 h 259824"/>
                <a:gd name="connsiteX24" fmla="*/ 507683 w 512257"/>
                <a:gd name="connsiteY24" fmla="*/ 200207 h 259824"/>
                <a:gd name="connsiteX25" fmla="*/ 461622 w 512257"/>
                <a:gd name="connsiteY25" fmla="*/ 200207 h 259824"/>
                <a:gd name="connsiteX26" fmla="*/ 447664 w 512257"/>
                <a:gd name="connsiteY26" fmla="*/ 216381 h 259824"/>
                <a:gd name="connsiteX27" fmla="*/ 424571 w 512257"/>
                <a:gd name="connsiteY27" fmla="*/ 222494 h 259824"/>
                <a:gd name="connsiteX28" fmla="*/ 393229 w 512257"/>
                <a:gd name="connsiteY28" fmla="*/ 210777 h 259824"/>
                <a:gd name="connsiteX29" fmla="*/ 378891 w 512257"/>
                <a:gd name="connsiteY29" fmla="*/ 178556 h 259824"/>
                <a:gd name="connsiteX30" fmla="*/ 512251 w 512257"/>
                <a:gd name="connsiteY30" fmla="*/ 178556 h 259824"/>
                <a:gd name="connsiteX31" fmla="*/ 512251 w 512257"/>
                <a:gd name="connsiteY31" fmla="*/ 169641 h 259824"/>
                <a:gd name="connsiteX32" fmla="*/ 512251 w 512257"/>
                <a:gd name="connsiteY32" fmla="*/ 161490 h 259824"/>
                <a:gd name="connsiteX33" fmla="*/ 501212 w 512257"/>
                <a:gd name="connsiteY33" fmla="*/ 117680 h 259824"/>
                <a:gd name="connsiteX34" fmla="*/ 470251 w 512257"/>
                <a:gd name="connsiteY34" fmla="*/ 86604 h 259824"/>
                <a:gd name="connsiteX35" fmla="*/ 424571 w 512257"/>
                <a:gd name="connsiteY35" fmla="*/ 75270 h 259824"/>
                <a:gd name="connsiteX36" fmla="*/ 376733 w 512257"/>
                <a:gd name="connsiteY36" fmla="*/ 87114 h 259824"/>
                <a:gd name="connsiteX37" fmla="*/ 345011 w 512257"/>
                <a:gd name="connsiteY37" fmla="*/ 120354 h 259824"/>
                <a:gd name="connsiteX38" fmla="*/ 333464 w 512257"/>
                <a:gd name="connsiteY38" fmla="*/ 168877 h 259824"/>
                <a:gd name="connsiteX39" fmla="*/ 345138 w 512257"/>
                <a:gd name="connsiteY39" fmla="*/ 216508 h 259824"/>
                <a:gd name="connsiteX40" fmla="*/ 377368 w 512257"/>
                <a:gd name="connsiteY40" fmla="*/ 248475 h 259824"/>
                <a:gd name="connsiteX41" fmla="*/ 424317 w 512257"/>
                <a:gd name="connsiteY41" fmla="*/ 259810 h 259824"/>
                <a:gd name="connsiteX42" fmla="*/ 462384 w 512257"/>
                <a:gd name="connsiteY42" fmla="*/ 252041 h 259824"/>
                <a:gd name="connsiteX43" fmla="*/ 454263 w 512257"/>
                <a:gd name="connsiteY43" fmla="*/ 122392 h 259824"/>
                <a:gd name="connsiteX44" fmla="*/ 466952 w 512257"/>
                <a:gd name="connsiteY44" fmla="*/ 150156 h 259824"/>
                <a:gd name="connsiteX45" fmla="*/ 379652 w 512257"/>
                <a:gd name="connsiteY45" fmla="*/ 150156 h 259824"/>
                <a:gd name="connsiteX46" fmla="*/ 395767 w 512257"/>
                <a:gd name="connsiteY46" fmla="*/ 121500 h 259824"/>
                <a:gd name="connsiteX47" fmla="*/ 425078 w 512257"/>
                <a:gd name="connsiteY47" fmla="*/ 112203 h 259824"/>
                <a:gd name="connsiteX48" fmla="*/ 453755 w 512257"/>
                <a:gd name="connsiteY48" fmla="*/ 122392 h 259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512257" h="259824">
                  <a:moveTo>
                    <a:pt x="45299" y="2"/>
                  </a:moveTo>
                  <a:lnTo>
                    <a:pt x="0" y="2"/>
                  </a:lnTo>
                  <a:lnTo>
                    <a:pt x="0" y="255480"/>
                  </a:lnTo>
                  <a:lnTo>
                    <a:pt x="45299" y="255480"/>
                  </a:lnTo>
                  <a:close/>
                  <a:moveTo>
                    <a:pt x="122702" y="44704"/>
                  </a:moveTo>
                  <a:cubicBezTo>
                    <a:pt x="127968" y="39889"/>
                    <a:pt x="130886" y="33006"/>
                    <a:pt x="130696" y="25855"/>
                  </a:cubicBezTo>
                  <a:cubicBezTo>
                    <a:pt x="130886" y="18779"/>
                    <a:pt x="127955" y="11979"/>
                    <a:pt x="122702" y="7261"/>
                  </a:cubicBezTo>
                  <a:cubicBezTo>
                    <a:pt x="110888" y="-2420"/>
                    <a:pt x="93911" y="-2420"/>
                    <a:pt x="82097" y="7261"/>
                  </a:cubicBezTo>
                  <a:cubicBezTo>
                    <a:pt x="76844" y="11979"/>
                    <a:pt x="73913" y="18779"/>
                    <a:pt x="74103" y="25855"/>
                  </a:cubicBezTo>
                  <a:cubicBezTo>
                    <a:pt x="73913" y="33006"/>
                    <a:pt x="76831" y="39889"/>
                    <a:pt x="82097" y="44704"/>
                  </a:cubicBezTo>
                  <a:cubicBezTo>
                    <a:pt x="93784" y="54747"/>
                    <a:pt x="111015" y="54747"/>
                    <a:pt x="122702" y="44704"/>
                  </a:cubicBezTo>
                  <a:close/>
                  <a:moveTo>
                    <a:pt x="124986" y="79473"/>
                  </a:moveTo>
                  <a:lnTo>
                    <a:pt x="79813" y="79473"/>
                  </a:lnTo>
                  <a:lnTo>
                    <a:pt x="79813" y="255480"/>
                  </a:lnTo>
                  <a:lnTo>
                    <a:pt x="124986" y="255480"/>
                  </a:lnTo>
                  <a:close/>
                  <a:moveTo>
                    <a:pt x="264564" y="255480"/>
                  </a:moveTo>
                  <a:lnTo>
                    <a:pt x="329277" y="79473"/>
                  </a:lnTo>
                  <a:lnTo>
                    <a:pt x="281567" y="79473"/>
                  </a:lnTo>
                  <a:lnTo>
                    <a:pt x="237029" y="212560"/>
                  </a:lnTo>
                  <a:lnTo>
                    <a:pt x="192744" y="79473"/>
                  </a:lnTo>
                  <a:lnTo>
                    <a:pt x="145288" y="79473"/>
                  </a:lnTo>
                  <a:lnTo>
                    <a:pt x="209747" y="255480"/>
                  </a:lnTo>
                  <a:close/>
                  <a:moveTo>
                    <a:pt x="462891" y="252041"/>
                  </a:moveTo>
                  <a:cubicBezTo>
                    <a:pt x="473803" y="247068"/>
                    <a:pt x="483472" y="239714"/>
                    <a:pt x="491187" y="230518"/>
                  </a:cubicBezTo>
                  <a:cubicBezTo>
                    <a:pt x="498686" y="221650"/>
                    <a:pt x="504308" y="211335"/>
                    <a:pt x="507683" y="200207"/>
                  </a:cubicBezTo>
                  <a:lnTo>
                    <a:pt x="461622" y="200207"/>
                  </a:lnTo>
                  <a:cubicBezTo>
                    <a:pt x="458564" y="206800"/>
                    <a:pt x="453730" y="212402"/>
                    <a:pt x="447664" y="216381"/>
                  </a:cubicBezTo>
                  <a:cubicBezTo>
                    <a:pt x="440724" y="220646"/>
                    <a:pt x="432704" y="222772"/>
                    <a:pt x="424571" y="222494"/>
                  </a:cubicBezTo>
                  <a:cubicBezTo>
                    <a:pt x="413011" y="222810"/>
                    <a:pt x="401769" y="218610"/>
                    <a:pt x="393229" y="210777"/>
                  </a:cubicBezTo>
                  <a:cubicBezTo>
                    <a:pt x="384372" y="202379"/>
                    <a:pt x="379208" y="190784"/>
                    <a:pt x="378891" y="178556"/>
                  </a:cubicBezTo>
                  <a:lnTo>
                    <a:pt x="512251" y="178556"/>
                  </a:lnTo>
                  <a:cubicBezTo>
                    <a:pt x="512251" y="175500"/>
                    <a:pt x="512251" y="172443"/>
                    <a:pt x="512251" y="169641"/>
                  </a:cubicBezTo>
                  <a:cubicBezTo>
                    <a:pt x="512251" y="166839"/>
                    <a:pt x="512251" y="164037"/>
                    <a:pt x="512251" y="161490"/>
                  </a:cubicBezTo>
                  <a:cubicBezTo>
                    <a:pt x="512441" y="146170"/>
                    <a:pt x="508635" y="131067"/>
                    <a:pt x="501212" y="117680"/>
                  </a:cubicBezTo>
                  <a:cubicBezTo>
                    <a:pt x="493915" y="104679"/>
                    <a:pt x="483206" y="93933"/>
                    <a:pt x="470251" y="86604"/>
                  </a:cubicBezTo>
                  <a:cubicBezTo>
                    <a:pt x="456305" y="78814"/>
                    <a:pt x="440533" y="74902"/>
                    <a:pt x="424571" y="75270"/>
                  </a:cubicBezTo>
                  <a:cubicBezTo>
                    <a:pt x="407859" y="74835"/>
                    <a:pt x="391326" y="78927"/>
                    <a:pt x="376733" y="87114"/>
                  </a:cubicBezTo>
                  <a:cubicBezTo>
                    <a:pt x="363245" y="94967"/>
                    <a:pt x="352244" y="106491"/>
                    <a:pt x="345011" y="120354"/>
                  </a:cubicBezTo>
                  <a:cubicBezTo>
                    <a:pt x="337106" y="135275"/>
                    <a:pt x="333122" y="151979"/>
                    <a:pt x="333464" y="168877"/>
                  </a:cubicBezTo>
                  <a:cubicBezTo>
                    <a:pt x="333134" y="185506"/>
                    <a:pt x="337157" y="201930"/>
                    <a:pt x="345138" y="216508"/>
                  </a:cubicBezTo>
                  <a:cubicBezTo>
                    <a:pt x="352675" y="229995"/>
                    <a:pt x="363841" y="241076"/>
                    <a:pt x="377368" y="248475"/>
                  </a:cubicBezTo>
                  <a:cubicBezTo>
                    <a:pt x="391808" y="256199"/>
                    <a:pt x="407961" y="260100"/>
                    <a:pt x="424317" y="259810"/>
                  </a:cubicBezTo>
                  <a:cubicBezTo>
                    <a:pt x="437412" y="259997"/>
                    <a:pt x="450392" y="257347"/>
                    <a:pt x="462384" y="252041"/>
                  </a:cubicBezTo>
                  <a:close/>
                  <a:moveTo>
                    <a:pt x="454263" y="122392"/>
                  </a:moveTo>
                  <a:cubicBezTo>
                    <a:pt x="462155" y="129473"/>
                    <a:pt x="466748" y="139533"/>
                    <a:pt x="466952" y="150156"/>
                  </a:cubicBezTo>
                  <a:lnTo>
                    <a:pt x="379652" y="150156"/>
                  </a:lnTo>
                  <a:cubicBezTo>
                    <a:pt x="381073" y="138853"/>
                    <a:pt x="386859" y="128561"/>
                    <a:pt x="395767" y="121500"/>
                  </a:cubicBezTo>
                  <a:cubicBezTo>
                    <a:pt x="404268" y="115283"/>
                    <a:pt x="414559" y="112019"/>
                    <a:pt x="425078" y="112203"/>
                  </a:cubicBezTo>
                  <a:cubicBezTo>
                    <a:pt x="435559" y="111932"/>
                    <a:pt x="445774" y="115562"/>
                    <a:pt x="453755" y="122392"/>
                  </a:cubicBezTo>
                  <a:close/>
                </a:path>
              </a:pathLst>
            </a:custGeom>
            <a:solidFill>
              <a:srgbClr val="005AB9"/>
            </a:solidFill>
            <a:ln w="1268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GB" sz="1013"/>
            </a:p>
          </p:txBody>
        </p:sp>
      </p:grpSp>
      <p:sp>
        <p:nvSpPr>
          <p:cNvPr id="14" name="object 3">
            <a:extLst>
              <a:ext uri="{FF2B5EF4-FFF2-40B4-BE49-F238E27FC236}">
                <a16:creationId xmlns:a16="http://schemas.microsoft.com/office/drawing/2014/main" id="{D7087FE6-C78D-3A9F-D520-32566F22E5A8}"/>
              </a:ext>
            </a:extLst>
          </p:cNvPr>
          <p:cNvSpPr/>
          <p:nvPr userDrawn="1"/>
        </p:nvSpPr>
        <p:spPr>
          <a:xfrm>
            <a:off x="10363200" y="157575"/>
            <a:ext cx="1828800" cy="2632709"/>
          </a:xfrm>
          <a:custGeom>
            <a:avLst/>
            <a:gdLst/>
            <a:ahLst/>
            <a:cxnLst/>
            <a:rect l="l" t="t" r="r" b="b"/>
            <a:pathLst>
              <a:path w="2438400" h="3510279">
                <a:moveTo>
                  <a:pt x="2438400" y="0"/>
                </a:moveTo>
                <a:lnTo>
                  <a:pt x="2382594" y="1965"/>
                </a:lnTo>
                <a:lnTo>
                  <a:pt x="2338263" y="4201"/>
                </a:lnTo>
                <a:lnTo>
                  <a:pt x="2293960" y="6997"/>
                </a:lnTo>
                <a:lnTo>
                  <a:pt x="2249687" y="10353"/>
                </a:lnTo>
                <a:lnTo>
                  <a:pt x="2205450" y="14269"/>
                </a:lnTo>
                <a:lnTo>
                  <a:pt x="2161254" y="18747"/>
                </a:lnTo>
                <a:lnTo>
                  <a:pt x="2117103" y="23786"/>
                </a:lnTo>
                <a:lnTo>
                  <a:pt x="2073002" y="29387"/>
                </a:lnTo>
                <a:lnTo>
                  <a:pt x="2028956" y="35551"/>
                </a:lnTo>
                <a:lnTo>
                  <a:pt x="1984969" y="42277"/>
                </a:lnTo>
                <a:lnTo>
                  <a:pt x="1941046" y="49567"/>
                </a:lnTo>
                <a:lnTo>
                  <a:pt x="1897191" y="57421"/>
                </a:lnTo>
                <a:lnTo>
                  <a:pt x="1853410" y="65840"/>
                </a:lnTo>
                <a:lnTo>
                  <a:pt x="1809708" y="74823"/>
                </a:lnTo>
                <a:lnTo>
                  <a:pt x="1766087" y="84371"/>
                </a:lnTo>
                <a:lnTo>
                  <a:pt x="1722555" y="94486"/>
                </a:lnTo>
                <a:lnTo>
                  <a:pt x="1679114" y="105166"/>
                </a:lnTo>
                <a:lnTo>
                  <a:pt x="1635771" y="116414"/>
                </a:lnTo>
                <a:lnTo>
                  <a:pt x="1592529" y="128228"/>
                </a:lnTo>
                <a:lnTo>
                  <a:pt x="1549393" y="140610"/>
                </a:lnTo>
                <a:lnTo>
                  <a:pt x="1506368" y="153561"/>
                </a:lnTo>
                <a:lnTo>
                  <a:pt x="1463459" y="167080"/>
                </a:lnTo>
                <a:lnTo>
                  <a:pt x="1420670" y="181168"/>
                </a:lnTo>
                <a:lnTo>
                  <a:pt x="1378006" y="195826"/>
                </a:lnTo>
                <a:lnTo>
                  <a:pt x="1335472" y="211054"/>
                </a:lnTo>
                <a:lnTo>
                  <a:pt x="1293073" y="226852"/>
                </a:lnTo>
                <a:lnTo>
                  <a:pt x="1250812" y="243222"/>
                </a:lnTo>
                <a:lnTo>
                  <a:pt x="1208695" y="260163"/>
                </a:lnTo>
                <a:lnTo>
                  <a:pt x="1166727" y="277676"/>
                </a:lnTo>
                <a:lnTo>
                  <a:pt x="1124912" y="295761"/>
                </a:lnTo>
                <a:lnTo>
                  <a:pt x="1083254" y="314419"/>
                </a:lnTo>
                <a:lnTo>
                  <a:pt x="1041760" y="333651"/>
                </a:lnTo>
                <a:lnTo>
                  <a:pt x="1000432" y="353456"/>
                </a:lnTo>
                <a:lnTo>
                  <a:pt x="959277" y="373836"/>
                </a:lnTo>
                <a:lnTo>
                  <a:pt x="918298" y="394791"/>
                </a:lnTo>
                <a:lnTo>
                  <a:pt x="877500" y="416321"/>
                </a:lnTo>
                <a:lnTo>
                  <a:pt x="836889" y="438427"/>
                </a:lnTo>
                <a:lnTo>
                  <a:pt x="796468" y="461109"/>
                </a:lnTo>
                <a:lnTo>
                  <a:pt x="756243" y="484367"/>
                </a:lnTo>
                <a:lnTo>
                  <a:pt x="716217" y="508203"/>
                </a:lnTo>
                <a:lnTo>
                  <a:pt x="676397" y="532616"/>
                </a:lnTo>
                <a:lnTo>
                  <a:pt x="636786" y="557608"/>
                </a:lnTo>
                <a:lnTo>
                  <a:pt x="597389" y="583178"/>
                </a:lnTo>
                <a:lnTo>
                  <a:pt x="558211" y="609327"/>
                </a:lnTo>
                <a:lnTo>
                  <a:pt x="519257" y="636056"/>
                </a:lnTo>
                <a:lnTo>
                  <a:pt x="480531" y="663365"/>
                </a:lnTo>
                <a:lnTo>
                  <a:pt x="442038" y="691254"/>
                </a:lnTo>
                <a:lnTo>
                  <a:pt x="403782" y="719724"/>
                </a:lnTo>
                <a:lnTo>
                  <a:pt x="365769" y="748776"/>
                </a:lnTo>
                <a:lnTo>
                  <a:pt x="328003" y="778410"/>
                </a:lnTo>
                <a:lnTo>
                  <a:pt x="290489" y="808626"/>
                </a:lnTo>
                <a:lnTo>
                  <a:pt x="253231" y="839424"/>
                </a:lnTo>
                <a:lnTo>
                  <a:pt x="216234" y="870807"/>
                </a:lnTo>
                <a:lnTo>
                  <a:pt x="179503" y="902773"/>
                </a:lnTo>
                <a:lnTo>
                  <a:pt x="143043" y="935323"/>
                </a:lnTo>
                <a:lnTo>
                  <a:pt x="106857" y="968458"/>
                </a:lnTo>
                <a:lnTo>
                  <a:pt x="70952" y="1002178"/>
                </a:lnTo>
                <a:lnTo>
                  <a:pt x="35331" y="1036484"/>
                </a:lnTo>
                <a:lnTo>
                  <a:pt x="0" y="1071376"/>
                </a:lnTo>
                <a:lnTo>
                  <a:pt x="2438400" y="3509776"/>
                </a:lnTo>
                <a:lnTo>
                  <a:pt x="2438400" y="0"/>
                </a:lnTo>
                <a:close/>
              </a:path>
            </a:pathLst>
          </a:custGeom>
          <a:solidFill>
            <a:srgbClr val="FFC800"/>
          </a:solidFill>
        </p:spPr>
        <p:txBody>
          <a:bodyPr wrap="square" lIns="0" tIns="0" rIns="0" bIns="0" rtlCol="0"/>
          <a:lstStyle/>
          <a:p>
            <a:endParaRPr sz="1013"/>
          </a:p>
        </p:txBody>
      </p:sp>
      <p:sp>
        <p:nvSpPr>
          <p:cNvPr id="15" name="object 8">
            <a:extLst>
              <a:ext uri="{FF2B5EF4-FFF2-40B4-BE49-F238E27FC236}">
                <a16:creationId xmlns:a16="http://schemas.microsoft.com/office/drawing/2014/main" id="{4EB21C60-8A4F-9378-853F-3C0F768990A2}"/>
              </a:ext>
            </a:extLst>
          </p:cNvPr>
          <p:cNvSpPr/>
          <p:nvPr userDrawn="1"/>
        </p:nvSpPr>
        <p:spPr>
          <a:xfrm>
            <a:off x="9034163" y="5629691"/>
            <a:ext cx="1180624" cy="991076"/>
          </a:xfrm>
          <a:custGeom>
            <a:avLst/>
            <a:gdLst/>
            <a:ahLst/>
            <a:cxnLst/>
            <a:rect l="l" t="t" r="r" b="b"/>
            <a:pathLst>
              <a:path w="1574164" h="1321434">
                <a:moveTo>
                  <a:pt x="1573796" y="0"/>
                </a:moveTo>
                <a:lnTo>
                  <a:pt x="0" y="767588"/>
                </a:lnTo>
                <a:lnTo>
                  <a:pt x="1243964" y="1320914"/>
                </a:lnTo>
                <a:lnTo>
                  <a:pt x="1573796" y="0"/>
                </a:lnTo>
                <a:close/>
              </a:path>
            </a:pathLst>
          </a:custGeom>
          <a:solidFill>
            <a:srgbClr val="2887E6"/>
          </a:solidFill>
        </p:spPr>
        <p:txBody>
          <a:bodyPr wrap="square" lIns="0" tIns="0" rIns="0" bIns="0" rtlCol="0"/>
          <a:lstStyle/>
          <a:p>
            <a:endParaRPr sz="1013"/>
          </a:p>
        </p:txBody>
      </p:sp>
    </p:spTree>
    <p:extLst>
      <p:ext uri="{BB962C8B-B14F-4D97-AF65-F5344CB8AC3E}">
        <p14:creationId xmlns:p14="http://schemas.microsoft.com/office/powerpoint/2010/main" val="3142336863"/>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C3E712-5C60-0FAC-395B-3324B5ABD5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38D8B9-E19C-A86B-6A72-BDAAB68EB4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924D20-1FA3-BC3B-9BE4-CCBC34DA58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6B639-53C4-4FAB-8E69-824318C1181D}" type="datetimeFigureOut">
              <a:rPr lang="en-GB" smtClean="0"/>
              <a:t>03/10/2022</a:t>
            </a:fld>
            <a:endParaRPr lang="en-GB"/>
          </a:p>
        </p:txBody>
      </p:sp>
      <p:sp>
        <p:nvSpPr>
          <p:cNvPr id="5" name="Footer Placeholder 4">
            <a:extLst>
              <a:ext uri="{FF2B5EF4-FFF2-40B4-BE49-F238E27FC236}">
                <a16:creationId xmlns:a16="http://schemas.microsoft.com/office/drawing/2014/main" id="{F123B9B0-3010-7BDD-12CF-C3ED7B1387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901C545-0E85-4F19-10C1-B0F6669DEE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CD0CA-500A-4433-8CEF-18C9D973AC10}" type="slidenum">
              <a:rPr lang="en-GB" smtClean="0"/>
              <a:t>‹#›</a:t>
            </a:fld>
            <a:endParaRPr lang="en-GB"/>
          </a:p>
        </p:txBody>
      </p:sp>
    </p:spTree>
    <p:extLst>
      <p:ext uri="{BB962C8B-B14F-4D97-AF65-F5344CB8AC3E}">
        <p14:creationId xmlns:p14="http://schemas.microsoft.com/office/powerpoint/2010/main" val="413975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E62C0-25F2-1551-077F-39C097F90FEC}"/>
              </a:ext>
            </a:extLst>
          </p:cNvPr>
          <p:cNvSpPr>
            <a:spLocks noGrp="1"/>
          </p:cNvSpPr>
          <p:nvPr>
            <p:ph type="ctrTitle"/>
          </p:nvPr>
        </p:nvSpPr>
        <p:spPr>
          <a:xfrm>
            <a:off x="1524000" y="1851291"/>
            <a:ext cx="9144000" cy="2387600"/>
          </a:xfrm>
        </p:spPr>
        <p:txBody>
          <a:bodyPr/>
          <a:lstStyle/>
          <a:p>
            <a:r>
              <a:rPr lang="en-GB" b="1" dirty="0"/>
              <a:t>Strategic Aims for the u3a Movement</a:t>
            </a:r>
          </a:p>
        </p:txBody>
      </p:sp>
      <p:sp>
        <p:nvSpPr>
          <p:cNvPr id="3" name="Subtitle 2">
            <a:extLst>
              <a:ext uri="{FF2B5EF4-FFF2-40B4-BE49-F238E27FC236}">
                <a16:creationId xmlns:a16="http://schemas.microsoft.com/office/drawing/2014/main" id="{9B11CE30-2613-2BCD-FD21-1C6D2281D899}"/>
              </a:ext>
            </a:extLst>
          </p:cNvPr>
          <p:cNvSpPr>
            <a:spLocks noGrp="1"/>
          </p:cNvSpPr>
          <p:nvPr>
            <p:ph type="subTitle" idx="1"/>
          </p:nvPr>
        </p:nvSpPr>
        <p:spPr>
          <a:xfrm>
            <a:off x="1524000" y="4024731"/>
            <a:ext cx="9144000" cy="1655762"/>
          </a:xfrm>
        </p:spPr>
        <p:txBody>
          <a:bodyPr>
            <a:normAutofit lnSpcReduction="10000"/>
          </a:bodyPr>
          <a:lstStyle/>
          <a:p>
            <a:endParaRPr lang="en-GB" dirty="0"/>
          </a:p>
          <a:p>
            <a:endParaRPr lang="en-GB" dirty="0"/>
          </a:p>
          <a:p>
            <a:r>
              <a:rPr lang="en-GB" dirty="0"/>
              <a:t>Post-AGM</a:t>
            </a:r>
          </a:p>
          <a:p>
            <a:r>
              <a:rPr lang="en-GB" dirty="0"/>
              <a:t>6 October 2022</a:t>
            </a:r>
          </a:p>
        </p:txBody>
      </p:sp>
    </p:spTree>
    <p:extLst>
      <p:ext uri="{BB962C8B-B14F-4D97-AF65-F5344CB8AC3E}">
        <p14:creationId xmlns:p14="http://schemas.microsoft.com/office/powerpoint/2010/main" val="2369316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2608D-E50F-19D4-07C1-DFA1D00202C1}"/>
              </a:ext>
            </a:extLst>
          </p:cNvPr>
          <p:cNvSpPr>
            <a:spLocks noGrp="1"/>
          </p:cNvSpPr>
          <p:nvPr>
            <p:ph type="title"/>
          </p:nvPr>
        </p:nvSpPr>
        <p:spPr>
          <a:xfrm>
            <a:off x="4288766" y="175343"/>
            <a:ext cx="3854570" cy="1325563"/>
          </a:xfrm>
        </p:spPr>
        <p:txBody>
          <a:bodyPr/>
          <a:lstStyle/>
          <a:p>
            <a:r>
              <a:rPr lang="en-GB" b="1" dirty="0"/>
              <a:t>Implementation</a:t>
            </a:r>
          </a:p>
        </p:txBody>
      </p:sp>
      <p:sp>
        <p:nvSpPr>
          <p:cNvPr id="3" name="Content Placeholder 2">
            <a:extLst>
              <a:ext uri="{FF2B5EF4-FFF2-40B4-BE49-F238E27FC236}">
                <a16:creationId xmlns:a16="http://schemas.microsoft.com/office/drawing/2014/main" id="{51BBFE8E-6793-274F-91EE-606FEA3D5781}"/>
              </a:ext>
            </a:extLst>
          </p:cNvPr>
          <p:cNvSpPr>
            <a:spLocks noGrp="1"/>
          </p:cNvSpPr>
          <p:nvPr>
            <p:ph idx="1"/>
          </p:nvPr>
        </p:nvSpPr>
        <p:spPr/>
        <p:txBody>
          <a:bodyPr>
            <a:normAutofit lnSpcReduction="10000"/>
          </a:bodyPr>
          <a:lstStyle/>
          <a:p>
            <a:r>
              <a:rPr lang="en-GB" sz="3200" dirty="0"/>
              <a:t>Board approval and background working discussions during Spring/Summer 2022</a:t>
            </a:r>
            <a:br>
              <a:rPr lang="en-GB" sz="3200" dirty="0"/>
            </a:br>
            <a:endParaRPr lang="en-GB" sz="3200" dirty="0"/>
          </a:p>
          <a:p>
            <a:r>
              <a:rPr lang="en-GB" sz="3200" dirty="0"/>
              <a:t>Some initiatives already part of 2022/23 aims</a:t>
            </a:r>
            <a:br>
              <a:rPr lang="en-GB" sz="3200" dirty="0"/>
            </a:br>
            <a:endParaRPr lang="en-GB" sz="3200" dirty="0"/>
          </a:p>
          <a:p>
            <a:r>
              <a:rPr lang="en-GB" sz="3200" dirty="0"/>
              <a:t>Teams of u3a members &amp; staff to develop proposals during Autumn/Winter 2022 within committees and working parties </a:t>
            </a:r>
            <a:br>
              <a:rPr lang="en-GB" sz="3200" dirty="0"/>
            </a:br>
            <a:endParaRPr lang="en-GB" sz="3200" dirty="0"/>
          </a:p>
          <a:p>
            <a:r>
              <a:rPr lang="en-GB" sz="3200" dirty="0"/>
              <a:t>Main implementation period during 2023/24</a:t>
            </a:r>
          </a:p>
          <a:p>
            <a:endParaRPr lang="en-GB" dirty="0"/>
          </a:p>
        </p:txBody>
      </p:sp>
    </p:spTree>
    <p:extLst>
      <p:ext uri="{BB962C8B-B14F-4D97-AF65-F5344CB8AC3E}">
        <p14:creationId xmlns:p14="http://schemas.microsoft.com/office/powerpoint/2010/main" val="292040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77CC1-F54F-4B7A-1DC9-E2E4F11632A1}"/>
              </a:ext>
            </a:extLst>
          </p:cNvPr>
          <p:cNvSpPr>
            <a:spLocks noGrp="1"/>
          </p:cNvSpPr>
          <p:nvPr>
            <p:ph type="ctrTitle"/>
          </p:nvPr>
        </p:nvSpPr>
        <p:spPr>
          <a:xfrm>
            <a:off x="1524000" y="1156404"/>
            <a:ext cx="9144000" cy="887592"/>
          </a:xfrm>
        </p:spPr>
        <p:txBody>
          <a:bodyPr>
            <a:normAutofit fontScale="90000"/>
          </a:bodyPr>
          <a:lstStyle/>
          <a:p>
            <a:r>
              <a:rPr lang="en-GB" sz="3200" b="1" dirty="0"/>
              <a:t>The u3a Movement Post-Pandemic</a:t>
            </a:r>
            <a:br>
              <a:rPr lang="en-GB" sz="3200" b="1" dirty="0"/>
            </a:br>
            <a:r>
              <a:rPr lang="en-GB" sz="3200" b="1" dirty="0"/>
              <a:t>Results of the 2021 Consultation</a:t>
            </a:r>
          </a:p>
        </p:txBody>
      </p:sp>
      <p:sp>
        <p:nvSpPr>
          <p:cNvPr id="3" name="Subtitle 2">
            <a:extLst>
              <a:ext uri="{FF2B5EF4-FFF2-40B4-BE49-F238E27FC236}">
                <a16:creationId xmlns:a16="http://schemas.microsoft.com/office/drawing/2014/main" id="{7A6CBE20-0D86-BE98-DFDD-9E3635A649A1}"/>
              </a:ext>
            </a:extLst>
          </p:cNvPr>
          <p:cNvSpPr>
            <a:spLocks noGrp="1"/>
          </p:cNvSpPr>
          <p:nvPr>
            <p:ph type="subTitle" idx="1"/>
          </p:nvPr>
        </p:nvSpPr>
        <p:spPr>
          <a:xfrm>
            <a:off x="1524000" y="2239063"/>
            <a:ext cx="4238445" cy="3186952"/>
          </a:xfrm>
        </p:spPr>
        <p:txBody>
          <a:bodyPr>
            <a:noAutofit/>
          </a:bodyPr>
          <a:lstStyle/>
          <a:p>
            <a:pPr marL="342900" indent="-342900" algn="l">
              <a:buFont typeface="Arial" panose="020B0604020202020204" pitchFamily="34" charset="0"/>
              <a:buChar char="•"/>
            </a:pPr>
            <a:r>
              <a:rPr lang="en-GB" dirty="0"/>
              <a:t>Membership fallen by 20% </a:t>
            </a:r>
          </a:p>
          <a:p>
            <a:pPr marL="342900" indent="-342900" algn="l">
              <a:buFont typeface="Arial" panose="020B0604020202020204" pitchFamily="34" charset="0"/>
              <a:buChar char="•"/>
            </a:pPr>
            <a:r>
              <a:rPr lang="en-GB" dirty="0"/>
              <a:t>Recovery slow in many areas </a:t>
            </a:r>
          </a:p>
          <a:p>
            <a:pPr marL="342900" indent="-342900" algn="l">
              <a:buFont typeface="Arial" panose="020B0604020202020204" pitchFamily="34" charset="0"/>
              <a:buChar char="•"/>
            </a:pPr>
            <a:r>
              <a:rPr lang="en-GB" dirty="0"/>
              <a:t>Members reluctant to get back to face to face</a:t>
            </a:r>
          </a:p>
          <a:p>
            <a:pPr marL="342900" indent="-342900" algn="l">
              <a:buFont typeface="Arial" panose="020B0604020202020204" pitchFamily="34" charset="0"/>
              <a:buChar char="•"/>
            </a:pPr>
            <a:r>
              <a:rPr lang="en-GB" dirty="0"/>
              <a:t>Levels of technical ability and willingness low in many u3as</a:t>
            </a:r>
          </a:p>
          <a:p>
            <a:pPr marL="342900" indent="-342900" algn="l">
              <a:buFont typeface="Arial" panose="020B0604020202020204" pitchFamily="34" charset="0"/>
              <a:buChar char="•"/>
            </a:pPr>
            <a:r>
              <a:rPr lang="en-GB" dirty="0"/>
              <a:t>Age profile slowly getting older</a:t>
            </a:r>
          </a:p>
          <a:p>
            <a:pPr marL="342900" indent="-342900" algn="l">
              <a:buFont typeface="Arial" panose="020B0604020202020204" pitchFamily="34" charset="0"/>
              <a:buChar char="•"/>
            </a:pPr>
            <a:r>
              <a:rPr lang="en-GB" sz="2400" dirty="0"/>
              <a:t>Some smaller u3as struggling to survive</a:t>
            </a:r>
          </a:p>
          <a:p>
            <a:pPr marL="342900" indent="-342900" algn="l">
              <a:buFont typeface="Arial" panose="020B0604020202020204" pitchFamily="34" charset="0"/>
              <a:buChar char="•"/>
            </a:pPr>
            <a:endParaRPr lang="en-GB" dirty="0"/>
          </a:p>
        </p:txBody>
      </p:sp>
      <p:sp>
        <p:nvSpPr>
          <p:cNvPr id="4" name="TextBox 3">
            <a:extLst>
              <a:ext uri="{FF2B5EF4-FFF2-40B4-BE49-F238E27FC236}">
                <a16:creationId xmlns:a16="http://schemas.microsoft.com/office/drawing/2014/main" id="{2BD8A920-CC22-1F77-9A6D-C3861B9C86B8}"/>
              </a:ext>
            </a:extLst>
          </p:cNvPr>
          <p:cNvSpPr txBox="1"/>
          <p:nvPr/>
        </p:nvSpPr>
        <p:spPr>
          <a:xfrm>
            <a:off x="5857336" y="2268752"/>
            <a:ext cx="4951562" cy="3046988"/>
          </a:xfrm>
          <a:prstGeom prst="rect">
            <a:avLst/>
          </a:prstGeom>
          <a:noFill/>
        </p:spPr>
        <p:txBody>
          <a:bodyPr wrap="square" rtlCol="0">
            <a:spAutoFit/>
          </a:bodyPr>
          <a:lstStyle/>
          <a:p>
            <a:pPr marL="342900" indent="-342900" algn="l">
              <a:buFont typeface="Arial" panose="020B0604020202020204" pitchFamily="34" charset="0"/>
              <a:buChar char="•"/>
            </a:pPr>
            <a:r>
              <a:rPr lang="en-GB" sz="2400" dirty="0"/>
              <a:t>Little focus on a national profile</a:t>
            </a:r>
          </a:p>
          <a:p>
            <a:pPr marL="342900" indent="-342900" algn="l">
              <a:buFont typeface="Arial" panose="020B0604020202020204" pitchFamily="34" charset="0"/>
              <a:buChar char="•"/>
            </a:pPr>
            <a:r>
              <a:rPr lang="en-GB" sz="2400" dirty="0"/>
              <a:t>Little interaction with other organisations (internally &amp; externally</a:t>
            </a:r>
          </a:p>
          <a:p>
            <a:pPr marL="342900" indent="-342900" algn="l">
              <a:buFont typeface="Arial" panose="020B0604020202020204" pitchFamily="34" charset="0"/>
              <a:buChar char="•"/>
            </a:pPr>
            <a:r>
              <a:rPr lang="en-GB" sz="2400" dirty="0"/>
              <a:t>Interest Groups more popular when in a fun, social setting</a:t>
            </a:r>
          </a:p>
          <a:p>
            <a:pPr marL="342900" indent="-342900" algn="l">
              <a:buFont typeface="Arial" panose="020B0604020202020204" pitchFamily="34" charset="0"/>
              <a:buChar char="•"/>
            </a:pPr>
            <a:r>
              <a:rPr lang="en-GB" sz="2400" dirty="0"/>
              <a:t>Strong competition from commercial online offerings </a:t>
            </a:r>
          </a:p>
        </p:txBody>
      </p:sp>
    </p:spTree>
    <p:extLst>
      <p:ext uri="{BB962C8B-B14F-4D97-AF65-F5344CB8AC3E}">
        <p14:creationId xmlns:p14="http://schemas.microsoft.com/office/powerpoint/2010/main" val="124103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77CC1-F54F-4B7A-1DC9-E2E4F11632A1}"/>
              </a:ext>
            </a:extLst>
          </p:cNvPr>
          <p:cNvSpPr>
            <a:spLocks noGrp="1"/>
          </p:cNvSpPr>
          <p:nvPr>
            <p:ph type="ctrTitle"/>
          </p:nvPr>
        </p:nvSpPr>
        <p:spPr>
          <a:xfrm>
            <a:off x="1524000" y="1156404"/>
            <a:ext cx="9144000" cy="887592"/>
          </a:xfrm>
        </p:spPr>
        <p:txBody>
          <a:bodyPr>
            <a:normAutofit fontScale="90000"/>
          </a:bodyPr>
          <a:lstStyle/>
          <a:p>
            <a:r>
              <a:rPr lang="en-GB" sz="3200" b="1" dirty="0"/>
              <a:t>The u3a Movement Post-Pandemic</a:t>
            </a:r>
            <a:br>
              <a:rPr lang="en-GB" sz="3200" b="1" dirty="0"/>
            </a:br>
            <a:r>
              <a:rPr lang="en-GB" sz="3200" b="1" dirty="0"/>
              <a:t>Results of the Consultation</a:t>
            </a:r>
          </a:p>
        </p:txBody>
      </p:sp>
      <p:sp>
        <p:nvSpPr>
          <p:cNvPr id="3" name="Subtitle 2">
            <a:extLst>
              <a:ext uri="{FF2B5EF4-FFF2-40B4-BE49-F238E27FC236}">
                <a16:creationId xmlns:a16="http://schemas.microsoft.com/office/drawing/2014/main" id="{7A6CBE20-0D86-BE98-DFDD-9E3635A649A1}"/>
              </a:ext>
            </a:extLst>
          </p:cNvPr>
          <p:cNvSpPr>
            <a:spLocks noGrp="1"/>
          </p:cNvSpPr>
          <p:nvPr>
            <p:ph type="subTitle" idx="1"/>
          </p:nvPr>
        </p:nvSpPr>
        <p:spPr>
          <a:xfrm>
            <a:off x="1524000" y="2239062"/>
            <a:ext cx="9144000" cy="4791465"/>
          </a:xfrm>
        </p:spPr>
        <p:txBody>
          <a:bodyPr>
            <a:noAutofit/>
          </a:bodyPr>
          <a:lstStyle/>
          <a:p>
            <a:pPr algn="l"/>
            <a:r>
              <a:rPr lang="en-GB" sz="2800" dirty="0"/>
              <a:t>However:</a:t>
            </a:r>
          </a:p>
          <a:p>
            <a:pPr marL="342900" indent="-342900" algn="l">
              <a:buFont typeface="Arial" panose="020B0604020202020204" pitchFamily="34" charset="0"/>
              <a:buChar char="•"/>
            </a:pPr>
            <a:r>
              <a:rPr lang="en-GB" sz="2800" dirty="0"/>
              <a:t>Face to Face still overwhelmingly the preferred approach</a:t>
            </a:r>
          </a:p>
          <a:p>
            <a:pPr marL="342900" indent="-342900" algn="l">
              <a:buFont typeface="Arial" panose="020B0604020202020204" pitchFamily="34" charset="0"/>
              <a:buChar char="•"/>
            </a:pPr>
            <a:r>
              <a:rPr lang="en-GB" sz="2800" dirty="0"/>
              <a:t>u3as to remain operationally independent</a:t>
            </a:r>
          </a:p>
          <a:p>
            <a:pPr marL="342900" indent="-342900" algn="l">
              <a:buFont typeface="Arial" panose="020B0604020202020204" pitchFamily="34" charset="0"/>
              <a:buChar char="•"/>
            </a:pPr>
            <a:r>
              <a:rPr lang="en-GB" sz="2800" dirty="0"/>
              <a:t>Learning is still focused on local u3as and IGs</a:t>
            </a:r>
          </a:p>
          <a:p>
            <a:pPr marL="342900" indent="-342900" algn="l">
              <a:buFont typeface="Arial" panose="020B0604020202020204" pitchFamily="34" charset="0"/>
              <a:buChar char="•"/>
            </a:pPr>
            <a:r>
              <a:rPr lang="en-GB" sz="2800" dirty="0"/>
              <a:t>Movement to remain predominantly volunteer-led</a:t>
            </a:r>
          </a:p>
          <a:p>
            <a:pPr marL="342900" indent="-342900" algn="l">
              <a:buFont typeface="Arial" panose="020B0604020202020204" pitchFamily="34" charset="0"/>
              <a:buChar char="•"/>
            </a:pPr>
            <a:r>
              <a:rPr lang="en-GB" sz="2800" dirty="0"/>
              <a:t>Learning style to continue to be based on a Peer to Peer approach</a:t>
            </a:r>
          </a:p>
          <a:p>
            <a:pPr marL="342900" indent="-342900" algn="l">
              <a:buFont typeface="Arial" panose="020B0604020202020204" pitchFamily="34" charset="0"/>
              <a:buChar char="•"/>
            </a:pPr>
            <a:r>
              <a:rPr lang="en-GB" sz="2800" dirty="0"/>
              <a:t>Trust (Online) u3a and national learning programme both successful</a:t>
            </a:r>
          </a:p>
          <a:p>
            <a:pPr marL="342900" indent="-342900" algn="l">
              <a:buFont typeface="Arial" panose="020B0604020202020204" pitchFamily="34" charset="0"/>
              <a:buChar char="•"/>
            </a:pPr>
            <a:endParaRPr lang="en-GB" sz="2800" dirty="0"/>
          </a:p>
        </p:txBody>
      </p:sp>
    </p:spTree>
    <p:extLst>
      <p:ext uri="{BB962C8B-B14F-4D97-AF65-F5344CB8AC3E}">
        <p14:creationId xmlns:p14="http://schemas.microsoft.com/office/powerpoint/2010/main" val="15533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864B8-0E92-D7C8-032D-0BC82068BDF5}"/>
              </a:ext>
            </a:extLst>
          </p:cNvPr>
          <p:cNvSpPr>
            <a:spLocks noGrp="1"/>
          </p:cNvSpPr>
          <p:nvPr>
            <p:ph type="title"/>
          </p:nvPr>
        </p:nvSpPr>
        <p:spPr>
          <a:xfrm>
            <a:off x="3653417" y="272769"/>
            <a:ext cx="6191542" cy="1325563"/>
          </a:xfrm>
        </p:spPr>
        <p:txBody>
          <a:bodyPr/>
          <a:lstStyle/>
          <a:p>
            <a:r>
              <a:rPr lang="en-GB" b="1" dirty="0"/>
              <a:t>What type of organisation would we like to see? </a:t>
            </a:r>
            <a:endParaRPr lang="en-GB" dirty="0"/>
          </a:p>
        </p:txBody>
      </p:sp>
      <p:sp>
        <p:nvSpPr>
          <p:cNvPr id="4" name="Oval 3">
            <a:extLst>
              <a:ext uri="{FF2B5EF4-FFF2-40B4-BE49-F238E27FC236}">
                <a16:creationId xmlns:a16="http://schemas.microsoft.com/office/drawing/2014/main" id="{E4CDCF94-7FC0-C5A4-57A3-A0765A6538EB}"/>
              </a:ext>
            </a:extLst>
          </p:cNvPr>
          <p:cNvSpPr/>
          <p:nvPr/>
        </p:nvSpPr>
        <p:spPr>
          <a:xfrm>
            <a:off x="1528796" y="1209888"/>
            <a:ext cx="2522398" cy="156931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Single, well understood identity</a:t>
            </a:r>
          </a:p>
        </p:txBody>
      </p:sp>
      <p:sp>
        <p:nvSpPr>
          <p:cNvPr id="5" name="Oval 4">
            <a:extLst>
              <a:ext uri="{FF2B5EF4-FFF2-40B4-BE49-F238E27FC236}">
                <a16:creationId xmlns:a16="http://schemas.microsoft.com/office/drawing/2014/main" id="{049297E5-1E4B-CECC-9998-4D1293ECFA66}"/>
              </a:ext>
            </a:extLst>
          </p:cNvPr>
          <p:cNvSpPr/>
          <p:nvPr/>
        </p:nvSpPr>
        <p:spPr>
          <a:xfrm>
            <a:off x="27407" y="2835468"/>
            <a:ext cx="2522398" cy="156931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Sustainable membership levels</a:t>
            </a:r>
          </a:p>
        </p:txBody>
      </p:sp>
      <p:sp>
        <p:nvSpPr>
          <p:cNvPr id="6" name="Oval 5">
            <a:extLst>
              <a:ext uri="{FF2B5EF4-FFF2-40B4-BE49-F238E27FC236}">
                <a16:creationId xmlns:a16="http://schemas.microsoft.com/office/drawing/2014/main" id="{E7AF89FE-68D5-FBBA-858B-8F0B0EDDBD4E}"/>
              </a:ext>
            </a:extLst>
          </p:cNvPr>
          <p:cNvSpPr/>
          <p:nvPr/>
        </p:nvSpPr>
        <p:spPr>
          <a:xfrm>
            <a:off x="-60904" y="4179135"/>
            <a:ext cx="2522398" cy="156931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Well managed u3as</a:t>
            </a:r>
          </a:p>
        </p:txBody>
      </p:sp>
      <p:sp>
        <p:nvSpPr>
          <p:cNvPr id="7" name="Oval 6">
            <a:extLst>
              <a:ext uri="{FF2B5EF4-FFF2-40B4-BE49-F238E27FC236}">
                <a16:creationId xmlns:a16="http://schemas.microsoft.com/office/drawing/2014/main" id="{4A851083-9D35-D0C5-A827-F38F528FFA38}"/>
              </a:ext>
            </a:extLst>
          </p:cNvPr>
          <p:cNvSpPr/>
          <p:nvPr/>
        </p:nvSpPr>
        <p:spPr>
          <a:xfrm>
            <a:off x="8007928" y="1719777"/>
            <a:ext cx="2157560" cy="188290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New entrants across a wide age range</a:t>
            </a:r>
          </a:p>
        </p:txBody>
      </p:sp>
      <p:sp>
        <p:nvSpPr>
          <p:cNvPr id="8" name="Oval 7">
            <a:extLst>
              <a:ext uri="{FF2B5EF4-FFF2-40B4-BE49-F238E27FC236}">
                <a16:creationId xmlns:a16="http://schemas.microsoft.com/office/drawing/2014/main" id="{DD751ACC-5A06-96D8-A4DF-88E6663CD5F3}"/>
              </a:ext>
            </a:extLst>
          </p:cNvPr>
          <p:cNvSpPr/>
          <p:nvPr/>
        </p:nvSpPr>
        <p:spPr>
          <a:xfrm>
            <a:off x="9618819" y="3895399"/>
            <a:ext cx="2062756" cy="132556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Focus on next generation</a:t>
            </a:r>
          </a:p>
        </p:txBody>
      </p:sp>
      <p:sp>
        <p:nvSpPr>
          <p:cNvPr id="9" name="Oval 8">
            <a:extLst>
              <a:ext uri="{FF2B5EF4-FFF2-40B4-BE49-F238E27FC236}">
                <a16:creationId xmlns:a16="http://schemas.microsoft.com/office/drawing/2014/main" id="{7FC80B3D-E82F-8E1B-F662-0818A4139150}"/>
              </a:ext>
            </a:extLst>
          </p:cNvPr>
          <p:cNvSpPr/>
          <p:nvPr/>
        </p:nvSpPr>
        <p:spPr>
          <a:xfrm>
            <a:off x="4904075" y="1546096"/>
            <a:ext cx="2192348" cy="1882904"/>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Wide range of learning opportunities</a:t>
            </a:r>
          </a:p>
        </p:txBody>
      </p:sp>
      <p:sp>
        <p:nvSpPr>
          <p:cNvPr id="10" name="Oval 9">
            <a:extLst>
              <a:ext uri="{FF2B5EF4-FFF2-40B4-BE49-F238E27FC236}">
                <a16:creationId xmlns:a16="http://schemas.microsoft.com/office/drawing/2014/main" id="{26EF610B-25A4-7224-8909-9B023421EF87}"/>
              </a:ext>
            </a:extLst>
          </p:cNvPr>
          <p:cNvSpPr/>
          <p:nvPr/>
        </p:nvSpPr>
        <p:spPr>
          <a:xfrm>
            <a:off x="7102480" y="3485074"/>
            <a:ext cx="2157560" cy="138812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Face to Face with online opportunities</a:t>
            </a:r>
          </a:p>
        </p:txBody>
      </p:sp>
      <p:sp>
        <p:nvSpPr>
          <p:cNvPr id="11" name="Oval 10">
            <a:extLst>
              <a:ext uri="{FF2B5EF4-FFF2-40B4-BE49-F238E27FC236}">
                <a16:creationId xmlns:a16="http://schemas.microsoft.com/office/drawing/2014/main" id="{B97DC87F-568D-C80D-2226-CC0F8E5D0935}"/>
              </a:ext>
            </a:extLst>
          </p:cNvPr>
          <p:cNvSpPr/>
          <p:nvPr/>
        </p:nvSpPr>
        <p:spPr>
          <a:xfrm>
            <a:off x="4570689" y="3832841"/>
            <a:ext cx="2157560" cy="138812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Enjoyed in fun, sociable settings</a:t>
            </a:r>
          </a:p>
        </p:txBody>
      </p:sp>
      <p:sp>
        <p:nvSpPr>
          <p:cNvPr id="12" name="Oval 11">
            <a:extLst>
              <a:ext uri="{FF2B5EF4-FFF2-40B4-BE49-F238E27FC236}">
                <a16:creationId xmlns:a16="http://schemas.microsoft.com/office/drawing/2014/main" id="{55732E13-D5BC-E4B4-909D-1723FC65CCE7}"/>
              </a:ext>
            </a:extLst>
          </p:cNvPr>
          <p:cNvSpPr/>
          <p:nvPr/>
        </p:nvSpPr>
        <p:spPr>
          <a:xfrm>
            <a:off x="2686251" y="4754835"/>
            <a:ext cx="2434650" cy="1801844"/>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Opportunities largely, but not exclusively through local u3as</a:t>
            </a:r>
          </a:p>
        </p:txBody>
      </p:sp>
      <p:sp>
        <p:nvSpPr>
          <p:cNvPr id="13" name="Oval 12">
            <a:extLst>
              <a:ext uri="{FF2B5EF4-FFF2-40B4-BE49-F238E27FC236}">
                <a16:creationId xmlns:a16="http://schemas.microsoft.com/office/drawing/2014/main" id="{726B0F36-9310-F576-CEC0-7D87705D8C0C}"/>
              </a:ext>
            </a:extLst>
          </p:cNvPr>
          <p:cNvSpPr/>
          <p:nvPr/>
        </p:nvSpPr>
        <p:spPr>
          <a:xfrm>
            <a:off x="2573181" y="3063088"/>
            <a:ext cx="2522398" cy="156931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Financially sustainable with multi-income sources </a:t>
            </a:r>
          </a:p>
        </p:txBody>
      </p:sp>
      <p:sp>
        <p:nvSpPr>
          <p:cNvPr id="14" name="Oval 13">
            <a:extLst>
              <a:ext uri="{FF2B5EF4-FFF2-40B4-BE49-F238E27FC236}">
                <a16:creationId xmlns:a16="http://schemas.microsoft.com/office/drawing/2014/main" id="{B80F79C9-EC98-FDE4-0462-4B692D6461F6}"/>
              </a:ext>
            </a:extLst>
          </p:cNvPr>
          <p:cNvSpPr/>
          <p:nvPr/>
        </p:nvSpPr>
        <p:spPr>
          <a:xfrm>
            <a:off x="6851415" y="4871102"/>
            <a:ext cx="2522398" cy="156931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Promote u3a values and purposes </a:t>
            </a:r>
          </a:p>
        </p:txBody>
      </p:sp>
    </p:spTree>
    <p:extLst>
      <p:ext uri="{BB962C8B-B14F-4D97-AF65-F5344CB8AC3E}">
        <p14:creationId xmlns:p14="http://schemas.microsoft.com/office/powerpoint/2010/main" val="330580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864B8-0E92-D7C8-032D-0BC82068BDF5}"/>
              </a:ext>
            </a:extLst>
          </p:cNvPr>
          <p:cNvSpPr>
            <a:spLocks noGrp="1"/>
          </p:cNvSpPr>
          <p:nvPr>
            <p:ph type="title"/>
          </p:nvPr>
        </p:nvSpPr>
        <p:spPr>
          <a:xfrm>
            <a:off x="3902797" y="-87444"/>
            <a:ext cx="4982585" cy="1325563"/>
          </a:xfrm>
        </p:spPr>
        <p:txBody>
          <a:bodyPr/>
          <a:lstStyle/>
          <a:p>
            <a:r>
              <a:rPr lang="en-GB" b="1" dirty="0"/>
              <a:t>4 Main Cornerstones</a:t>
            </a:r>
            <a:endParaRPr lang="en-GB" dirty="0"/>
          </a:p>
        </p:txBody>
      </p:sp>
      <p:sp>
        <p:nvSpPr>
          <p:cNvPr id="4" name="Oval 3">
            <a:extLst>
              <a:ext uri="{FF2B5EF4-FFF2-40B4-BE49-F238E27FC236}">
                <a16:creationId xmlns:a16="http://schemas.microsoft.com/office/drawing/2014/main" id="{E4CDCF94-7FC0-C5A4-57A3-A0765A6538EB}"/>
              </a:ext>
            </a:extLst>
          </p:cNvPr>
          <p:cNvSpPr/>
          <p:nvPr/>
        </p:nvSpPr>
        <p:spPr>
          <a:xfrm>
            <a:off x="562205" y="1547066"/>
            <a:ext cx="2522398" cy="156931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Single, well understood identity</a:t>
            </a:r>
          </a:p>
        </p:txBody>
      </p:sp>
      <p:sp>
        <p:nvSpPr>
          <p:cNvPr id="5" name="Oval 4">
            <a:extLst>
              <a:ext uri="{FF2B5EF4-FFF2-40B4-BE49-F238E27FC236}">
                <a16:creationId xmlns:a16="http://schemas.microsoft.com/office/drawing/2014/main" id="{049297E5-1E4B-CECC-9998-4D1293ECFA66}"/>
              </a:ext>
            </a:extLst>
          </p:cNvPr>
          <p:cNvSpPr/>
          <p:nvPr/>
        </p:nvSpPr>
        <p:spPr>
          <a:xfrm>
            <a:off x="54861" y="2714785"/>
            <a:ext cx="1948877" cy="205516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Sustainable membership levels</a:t>
            </a:r>
          </a:p>
        </p:txBody>
      </p:sp>
      <p:sp>
        <p:nvSpPr>
          <p:cNvPr id="6" name="Oval 5">
            <a:extLst>
              <a:ext uri="{FF2B5EF4-FFF2-40B4-BE49-F238E27FC236}">
                <a16:creationId xmlns:a16="http://schemas.microsoft.com/office/drawing/2014/main" id="{E7AF89FE-68D5-FBBA-858B-8F0B0EDDBD4E}"/>
              </a:ext>
            </a:extLst>
          </p:cNvPr>
          <p:cNvSpPr/>
          <p:nvPr/>
        </p:nvSpPr>
        <p:spPr>
          <a:xfrm>
            <a:off x="1011691" y="4075478"/>
            <a:ext cx="1870054" cy="156931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Well managed u3as</a:t>
            </a:r>
          </a:p>
        </p:txBody>
      </p:sp>
      <p:sp>
        <p:nvSpPr>
          <p:cNvPr id="7" name="Oval 6">
            <a:extLst>
              <a:ext uri="{FF2B5EF4-FFF2-40B4-BE49-F238E27FC236}">
                <a16:creationId xmlns:a16="http://schemas.microsoft.com/office/drawing/2014/main" id="{4A851083-9D35-D0C5-A827-F38F528FFA38}"/>
              </a:ext>
            </a:extLst>
          </p:cNvPr>
          <p:cNvSpPr/>
          <p:nvPr/>
        </p:nvSpPr>
        <p:spPr>
          <a:xfrm>
            <a:off x="7176358" y="2029664"/>
            <a:ext cx="1964849" cy="2257349"/>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New entrants across a wide age range</a:t>
            </a:r>
          </a:p>
        </p:txBody>
      </p:sp>
      <p:sp>
        <p:nvSpPr>
          <p:cNvPr id="8" name="Oval 7">
            <a:extLst>
              <a:ext uri="{FF2B5EF4-FFF2-40B4-BE49-F238E27FC236}">
                <a16:creationId xmlns:a16="http://schemas.microsoft.com/office/drawing/2014/main" id="{DD751ACC-5A06-96D8-A4DF-88E6663CD5F3}"/>
              </a:ext>
            </a:extLst>
          </p:cNvPr>
          <p:cNvSpPr/>
          <p:nvPr/>
        </p:nvSpPr>
        <p:spPr>
          <a:xfrm>
            <a:off x="7455135" y="4123140"/>
            <a:ext cx="1717274" cy="132556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Focus on next generation</a:t>
            </a:r>
          </a:p>
        </p:txBody>
      </p:sp>
      <p:sp>
        <p:nvSpPr>
          <p:cNvPr id="9" name="Oval 8">
            <a:extLst>
              <a:ext uri="{FF2B5EF4-FFF2-40B4-BE49-F238E27FC236}">
                <a16:creationId xmlns:a16="http://schemas.microsoft.com/office/drawing/2014/main" id="{7FC80B3D-E82F-8E1B-F662-0818A4139150}"/>
              </a:ext>
            </a:extLst>
          </p:cNvPr>
          <p:cNvSpPr/>
          <p:nvPr/>
        </p:nvSpPr>
        <p:spPr>
          <a:xfrm>
            <a:off x="3678716" y="1197086"/>
            <a:ext cx="2056414" cy="2060749"/>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Wide range of learning opportunities</a:t>
            </a:r>
          </a:p>
        </p:txBody>
      </p:sp>
      <p:sp>
        <p:nvSpPr>
          <p:cNvPr id="10" name="Oval 9">
            <a:extLst>
              <a:ext uri="{FF2B5EF4-FFF2-40B4-BE49-F238E27FC236}">
                <a16:creationId xmlns:a16="http://schemas.microsoft.com/office/drawing/2014/main" id="{26EF610B-25A4-7224-8909-9B023421EF87}"/>
              </a:ext>
            </a:extLst>
          </p:cNvPr>
          <p:cNvSpPr/>
          <p:nvPr/>
        </p:nvSpPr>
        <p:spPr>
          <a:xfrm>
            <a:off x="4702625" y="2657321"/>
            <a:ext cx="2169118" cy="138812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Face to Face with online opportunities</a:t>
            </a:r>
          </a:p>
        </p:txBody>
      </p:sp>
      <p:sp>
        <p:nvSpPr>
          <p:cNvPr id="11" name="Oval 10">
            <a:extLst>
              <a:ext uri="{FF2B5EF4-FFF2-40B4-BE49-F238E27FC236}">
                <a16:creationId xmlns:a16="http://schemas.microsoft.com/office/drawing/2014/main" id="{B97DC87F-568D-C80D-2226-CC0F8E5D0935}"/>
              </a:ext>
            </a:extLst>
          </p:cNvPr>
          <p:cNvSpPr/>
          <p:nvPr/>
        </p:nvSpPr>
        <p:spPr>
          <a:xfrm>
            <a:off x="5371216" y="4086474"/>
            <a:ext cx="1636331" cy="138812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Enjoyed in fun, sociable settings</a:t>
            </a:r>
          </a:p>
        </p:txBody>
      </p:sp>
      <p:sp>
        <p:nvSpPr>
          <p:cNvPr id="12" name="Oval 11">
            <a:extLst>
              <a:ext uri="{FF2B5EF4-FFF2-40B4-BE49-F238E27FC236}">
                <a16:creationId xmlns:a16="http://schemas.microsoft.com/office/drawing/2014/main" id="{55732E13-D5BC-E4B4-909D-1723FC65CCE7}"/>
              </a:ext>
            </a:extLst>
          </p:cNvPr>
          <p:cNvSpPr/>
          <p:nvPr/>
        </p:nvSpPr>
        <p:spPr>
          <a:xfrm>
            <a:off x="3691490" y="3588699"/>
            <a:ext cx="1870054" cy="1801844"/>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Available largely, but not exclusively through local u3as</a:t>
            </a:r>
          </a:p>
        </p:txBody>
      </p:sp>
      <p:sp>
        <p:nvSpPr>
          <p:cNvPr id="13" name="Oval 12">
            <a:extLst>
              <a:ext uri="{FF2B5EF4-FFF2-40B4-BE49-F238E27FC236}">
                <a16:creationId xmlns:a16="http://schemas.microsoft.com/office/drawing/2014/main" id="{726B0F36-9310-F576-CEC0-7D87705D8C0C}"/>
              </a:ext>
            </a:extLst>
          </p:cNvPr>
          <p:cNvSpPr/>
          <p:nvPr/>
        </p:nvSpPr>
        <p:spPr>
          <a:xfrm>
            <a:off x="1712520" y="2804044"/>
            <a:ext cx="1782231" cy="156931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Financially sustainable with multi-income sources </a:t>
            </a:r>
          </a:p>
        </p:txBody>
      </p:sp>
      <p:sp>
        <p:nvSpPr>
          <p:cNvPr id="14" name="Oval 13">
            <a:extLst>
              <a:ext uri="{FF2B5EF4-FFF2-40B4-BE49-F238E27FC236}">
                <a16:creationId xmlns:a16="http://schemas.microsoft.com/office/drawing/2014/main" id="{B80F79C9-EC98-FDE4-0462-4B692D6461F6}"/>
              </a:ext>
            </a:extLst>
          </p:cNvPr>
          <p:cNvSpPr/>
          <p:nvPr/>
        </p:nvSpPr>
        <p:spPr>
          <a:xfrm>
            <a:off x="9732707" y="1696961"/>
            <a:ext cx="1920761" cy="156931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Promote u3a values and purposes </a:t>
            </a:r>
          </a:p>
        </p:txBody>
      </p:sp>
      <p:sp>
        <p:nvSpPr>
          <p:cNvPr id="15" name="Oval 14">
            <a:extLst>
              <a:ext uri="{FF2B5EF4-FFF2-40B4-BE49-F238E27FC236}">
                <a16:creationId xmlns:a16="http://schemas.microsoft.com/office/drawing/2014/main" id="{7A1C3639-1BCC-0898-D3AC-91331E577193}"/>
              </a:ext>
            </a:extLst>
          </p:cNvPr>
          <p:cNvSpPr/>
          <p:nvPr/>
        </p:nvSpPr>
        <p:spPr>
          <a:xfrm>
            <a:off x="9239407" y="3102032"/>
            <a:ext cx="2016616" cy="156931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Collaborate more internally and externally</a:t>
            </a:r>
          </a:p>
        </p:txBody>
      </p:sp>
      <p:sp>
        <p:nvSpPr>
          <p:cNvPr id="16" name="Oval 15">
            <a:extLst>
              <a:ext uri="{FF2B5EF4-FFF2-40B4-BE49-F238E27FC236}">
                <a16:creationId xmlns:a16="http://schemas.microsoft.com/office/drawing/2014/main" id="{A20AEE28-D332-6994-FDBD-8C949B605E24}"/>
              </a:ext>
            </a:extLst>
          </p:cNvPr>
          <p:cNvSpPr/>
          <p:nvPr/>
        </p:nvSpPr>
        <p:spPr>
          <a:xfrm>
            <a:off x="10570244" y="3905284"/>
            <a:ext cx="1515059" cy="156931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Raise our profile</a:t>
            </a:r>
          </a:p>
        </p:txBody>
      </p:sp>
      <p:cxnSp>
        <p:nvCxnSpPr>
          <p:cNvPr id="17" name="Straight Connector 16">
            <a:extLst>
              <a:ext uri="{FF2B5EF4-FFF2-40B4-BE49-F238E27FC236}">
                <a16:creationId xmlns:a16="http://schemas.microsoft.com/office/drawing/2014/main" id="{A89C15C6-D983-5ABB-FC80-D4B8B640989F}"/>
              </a:ext>
            </a:extLst>
          </p:cNvPr>
          <p:cNvCxnSpPr/>
          <p:nvPr/>
        </p:nvCxnSpPr>
        <p:spPr>
          <a:xfrm>
            <a:off x="187694" y="1238119"/>
            <a:ext cx="70591" cy="523701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3CFA751-498C-1AD3-0B39-A1026B82CE60}"/>
              </a:ext>
            </a:extLst>
          </p:cNvPr>
          <p:cNvCxnSpPr/>
          <p:nvPr/>
        </p:nvCxnSpPr>
        <p:spPr>
          <a:xfrm>
            <a:off x="12061735" y="1197086"/>
            <a:ext cx="70591" cy="523701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F40E893-33D9-6818-939E-EB46CA23D253}"/>
              </a:ext>
            </a:extLst>
          </p:cNvPr>
          <p:cNvCxnSpPr/>
          <p:nvPr/>
        </p:nvCxnSpPr>
        <p:spPr>
          <a:xfrm>
            <a:off x="3568660" y="1160649"/>
            <a:ext cx="70591" cy="523701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4A0594F-73DF-6842-93AC-3196BF4E9B21}"/>
              </a:ext>
            </a:extLst>
          </p:cNvPr>
          <p:cNvCxnSpPr/>
          <p:nvPr/>
        </p:nvCxnSpPr>
        <p:spPr>
          <a:xfrm>
            <a:off x="7045329" y="1165316"/>
            <a:ext cx="70591" cy="523701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B81CE2-C9FA-AF0A-1F4F-591149C110D4}"/>
              </a:ext>
            </a:extLst>
          </p:cNvPr>
          <p:cNvCxnSpPr/>
          <p:nvPr/>
        </p:nvCxnSpPr>
        <p:spPr>
          <a:xfrm>
            <a:off x="9202099" y="1160649"/>
            <a:ext cx="70591" cy="523701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1503FCC-A2AA-A1C7-4EE8-18AA9A9DCD6B}"/>
              </a:ext>
            </a:extLst>
          </p:cNvPr>
          <p:cNvCxnSpPr/>
          <p:nvPr/>
        </p:nvCxnSpPr>
        <p:spPr>
          <a:xfrm>
            <a:off x="339821" y="6434104"/>
            <a:ext cx="11822195"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633D2EE-67B0-EDED-75DE-087071BFFF71}"/>
              </a:ext>
            </a:extLst>
          </p:cNvPr>
          <p:cNvCxnSpPr/>
          <p:nvPr/>
        </p:nvCxnSpPr>
        <p:spPr>
          <a:xfrm>
            <a:off x="239540" y="1197086"/>
            <a:ext cx="11822195"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4069299-A102-99A2-A464-6B026013FB46}"/>
              </a:ext>
            </a:extLst>
          </p:cNvPr>
          <p:cNvSpPr txBox="1"/>
          <p:nvPr/>
        </p:nvSpPr>
        <p:spPr>
          <a:xfrm>
            <a:off x="611931" y="5790218"/>
            <a:ext cx="2617514" cy="584775"/>
          </a:xfrm>
          <a:prstGeom prst="rect">
            <a:avLst/>
          </a:prstGeom>
          <a:noFill/>
        </p:spPr>
        <p:txBody>
          <a:bodyPr wrap="square" rtlCol="0">
            <a:spAutoFit/>
          </a:bodyPr>
          <a:lstStyle/>
          <a:p>
            <a:r>
              <a:rPr lang="en-GB" sz="3200" b="1" dirty="0"/>
              <a:t>Single u3a</a:t>
            </a:r>
          </a:p>
        </p:txBody>
      </p:sp>
      <p:sp>
        <p:nvSpPr>
          <p:cNvPr id="28" name="TextBox 27">
            <a:extLst>
              <a:ext uri="{FF2B5EF4-FFF2-40B4-BE49-F238E27FC236}">
                <a16:creationId xmlns:a16="http://schemas.microsoft.com/office/drawing/2014/main" id="{BDB6B00B-D1A8-E526-788B-D0724A1B7627}"/>
              </a:ext>
            </a:extLst>
          </p:cNvPr>
          <p:cNvSpPr txBox="1"/>
          <p:nvPr/>
        </p:nvSpPr>
        <p:spPr>
          <a:xfrm>
            <a:off x="4608598" y="5804651"/>
            <a:ext cx="2617514" cy="584775"/>
          </a:xfrm>
          <a:prstGeom prst="rect">
            <a:avLst/>
          </a:prstGeom>
          <a:noFill/>
        </p:spPr>
        <p:txBody>
          <a:bodyPr wrap="square" rtlCol="0">
            <a:spAutoFit/>
          </a:bodyPr>
          <a:lstStyle/>
          <a:p>
            <a:r>
              <a:rPr lang="en-GB" sz="3200" b="1" dirty="0"/>
              <a:t>Enjoy</a:t>
            </a:r>
          </a:p>
        </p:txBody>
      </p:sp>
      <p:sp>
        <p:nvSpPr>
          <p:cNvPr id="29" name="TextBox 28">
            <a:extLst>
              <a:ext uri="{FF2B5EF4-FFF2-40B4-BE49-F238E27FC236}">
                <a16:creationId xmlns:a16="http://schemas.microsoft.com/office/drawing/2014/main" id="{0FC85D9F-AAC0-3685-323F-E2D431E9F07D}"/>
              </a:ext>
            </a:extLst>
          </p:cNvPr>
          <p:cNvSpPr txBox="1"/>
          <p:nvPr/>
        </p:nvSpPr>
        <p:spPr>
          <a:xfrm>
            <a:off x="7418509" y="5798301"/>
            <a:ext cx="2617514" cy="584775"/>
          </a:xfrm>
          <a:prstGeom prst="rect">
            <a:avLst/>
          </a:prstGeom>
          <a:noFill/>
        </p:spPr>
        <p:txBody>
          <a:bodyPr wrap="square" rtlCol="0">
            <a:spAutoFit/>
          </a:bodyPr>
          <a:lstStyle/>
          <a:p>
            <a:r>
              <a:rPr lang="en-GB" sz="3200" b="1" dirty="0"/>
              <a:t>Next Gen</a:t>
            </a:r>
          </a:p>
        </p:txBody>
      </p:sp>
      <p:sp>
        <p:nvSpPr>
          <p:cNvPr id="30" name="TextBox 29">
            <a:extLst>
              <a:ext uri="{FF2B5EF4-FFF2-40B4-BE49-F238E27FC236}">
                <a16:creationId xmlns:a16="http://schemas.microsoft.com/office/drawing/2014/main" id="{03937F7D-020A-6934-361B-4FD9230B251D}"/>
              </a:ext>
            </a:extLst>
          </p:cNvPr>
          <p:cNvSpPr txBox="1"/>
          <p:nvPr/>
        </p:nvSpPr>
        <p:spPr>
          <a:xfrm>
            <a:off x="10245141" y="5790218"/>
            <a:ext cx="1571240" cy="584775"/>
          </a:xfrm>
          <a:prstGeom prst="rect">
            <a:avLst/>
          </a:prstGeom>
          <a:noFill/>
        </p:spPr>
        <p:txBody>
          <a:bodyPr wrap="square" rtlCol="0">
            <a:spAutoFit/>
          </a:bodyPr>
          <a:lstStyle/>
          <a:p>
            <a:r>
              <a:rPr lang="en-GB" sz="3200" b="1" dirty="0"/>
              <a:t>Emerge</a:t>
            </a:r>
          </a:p>
        </p:txBody>
      </p:sp>
    </p:spTree>
    <p:extLst>
      <p:ext uri="{BB962C8B-B14F-4D97-AF65-F5344CB8AC3E}">
        <p14:creationId xmlns:p14="http://schemas.microsoft.com/office/powerpoint/2010/main" val="269974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0504C-8E46-8302-820C-ADF850BCDB74}"/>
              </a:ext>
            </a:extLst>
          </p:cNvPr>
          <p:cNvSpPr>
            <a:spLocks noGrp="1"/>
          </p:cNvSpPr>
          <p:nvPr>
            <p:ph type="title"/>
          </p:nvPr>
        </p:nvSpPr>
        <p:spPr>
          <a:xfrm>
            <a:off x="3132826" y="218476"/>
            <a:ext cx="7477664" cy="1325563"/>
          </a:xfrm>
        </p:spPr>
        <p:txBody>
          <a:bodyPr/>
          <a:lstStyle/>
          <a:p>
            <a:r>
              <a:rPr lang="en-GB" b="1" dirty="0"/>
              <a:t>Next Generation</a:t>
            </a:r>
          </a:p>
        </p:txBody>
      </p:sp>
      <p:sp>
        <p:nvSpPr>
          <p:cNvPr id="3" name="Content Placeholder 2">
            <a:extLst>
              <a:ext uri="{FF2B5EF4-FFF2-40B4-BE49-F238E27FC236}">
                <a16:creationId xmlns:a16="http://schemas.microsoft.com/office/drawing/2014/main" id="{76A148D5-BCA3-B0BD-FF76-C87621DC3A4B}"/>
              </a:ext>
            </a:extLst>
          </p:cNvPr>
          <p:cNvSpPr>
            <a:spLocks noGrp="1"/>
          </p:cNvSpPr>
          <p:nvPr>
            <p:ph idx="1"/>
          </p:nvPr>
        </p:nvSpPr>
        <p:spPr/>
        <p:txBody>
          <a:bodyPr>
            <a:normAutofit fontScale="92500" lnSpcReduction="10000"/>
          </a:bodyPr>
          <a:lstStyle/>
          <a:p>
            <a:r>
              <a:rPr lang="en-US" dirty="0"/>
              <a:t>Target - u3as financially sustainable &amp; capable of self-management in the long term.</a:t>
            </a:r>
          </a:p>
          <a:p>
            <a:pPr lvl="2"/>
            <a:r>
              <a:rPr lang="en-US" dirty="0"/>
              <a:t>u3as that can readily regenerate themselves, </a:t>
            </a:r>
          </a:p>
          <a:p>
            <a:pPr lvl="2"/>
            <a:r>
              <a:rPr lang="en-US" dirty="0"/>
              <a:t>u3as with access to technical and professional support </a:t>
            </a:r>
          </a:p>
          <a:p>
            <a:pPr lvl="2"/>
            <a:r>
              <a:rPr lang="en-US" dirty="0"/>
              <a:t>core of enthusiastic and energetic members prepared to take responsibility. </a:t>
            </a:r>
          </a:p>
          <a:p>
            <a:r>
              <a:rPr lang="en-US" dirty="0"/>
              <a:t>Need to define and promote who we are and what the u3a stands for. </a:t>
            </a:r>
          </a:p>
          <a:p>
            <a:pPr lvl="1"/>
            <a:r>
              <a:rPr lang="en-US" dirty="0"/>
              <a:t>Clear about eligibility conditions</a:t>
            </a:r>
          </a:p>
          <a:p>
            <a:pPr lvl="1"/>
            <a:r>
              <a:rPr lang="en-US" dirty="0"/>
              <a:t>Clear about the image we want to promote </a:t>
            </a:r>
          </a:p>
          <a:p>
            <a:pPr lvl="1"/>
            <a:r>
              <a:rPr lang="en-US" dirty="0"/>
              <a:t>Promote a range of activities that appeals</a:t>
            </a:r>
          </a:p>
          <a:p>
            <a:r>
              <a:rPr lang="en-US" dirty="0"/>
              <a:t>Find innovative ways to promote and communicate that profile widely </a:t>
            </a:r>
          </a:p>
          <a:p>
            <a:pPr lvl="1"/>
            <a:r>
              <a:rPr lang="en-US" dirty="0"/>
              <a:t>regular, targeted recruitment campaigns </a:t>
            </a:r>
          </a:p>
          <a:p>
            <a:pPr lvl="1"/>
            <a:r>
              <a:rPr lang="en-US" dirty="0"/>
              <a:t>Identifying recruitment sources</a:t>
            </a:r>
          </a:p>
        </p:txBody>
      </p:sp>
    </p:spTree>
    <p:extLst>
      <p:ext uri="{BB962C8B-B14F-4D97-AF65-F5344CB8AC3E}">
        <p14:creationId xmlns:p14="http://schemas.microsoft.com/office/powerpoint/2010/main" val="1644891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C74B62-A984-40B7-A835-1356ED8EFFC0}"/>
              </a:ext>
            </a:extLst>
          </p:cNvPr>
          <p:cNvSpPr txBox="1"/>
          <p:nvPr/>
        </p:nvSpPr>
        <p:spPr>
          <a:xfrm>
            <a:off x="2061551" y="1292167"/>
            <a:ext cx="1747520" cy="1200329"/>
          </a:xfrm>
          <a:prstGeom prst="rect">
            <a:avLst/>
          </a:prstGeom>
          <a:solidFill>
            <a:schemeClr val="accent4">
              <a:lumMod val="20000"/>
              <a:lumOff val="80000"/>
            </a:schemeClr>
          </a:solidFill>
          <a:ln>
            <a:solidFill>
              <a:schemeClr val="tx1"/>
            </a:solidFill>
          </a:ln>
        </p:spPr>
        <p:txBody>
          <a:bodyPr wrap="square" rtlCol="0">
            <a:spAutoFit/>
          </a:bodyPr>
          <a:lstStyle/>
          <a:p>
            <a:r>
              <a:rPr lang="en-GB" dirty="0"/>
              <a:t>Regional/Nation</a:t>
            </a:r>
          </a:p>
          <a:p>
            <a:r>
              <a:rPr lang="en-GB" dirty="0"/>
              <a:t>Workshops/ Study days</a:t>
            </a:r>
          </a:p>
          <a:p>
            <a:endParaRPr lang="en-GB" dirty="0"/>
          </a:p>
        </p:txBody>
      </p:sp>
      <p:sp>
        <p:nvSpPr>
          <p:cNvPr id="4" name="TextBox 3">
            <a:extLst>
              <a:ext uri="{FF2B5EF4-FFF2-40B4-BE49-F238E27FC236}">
                <a16:creationId xmlns:a16="http://schemas.microsoft.com/office/drawing/2014/main" id="{A684FC7B-9025-4DAC-83D5-2027AAF9BBC6}"/>
              </a:ext>
            </a:extLst>
          </p:cNvPr>
          <p:cNvSpPr txBox="1"/>
          <p:nvPr/>
        </p:nvSpPr>
        <p:spPr>
          <a:xfrm>
            <a:off x="3930917" y="691765"/>
            <a:ext cx="1290320" cy="1200329"/>
          </a:xfrm>
          <a:prstGeom prst="rect">
            <a:avLst/>
          </a:prstGeom>
          <a:solidFill>
            <a:schemeClr val="accent4">
              <a:lumMod val="20000"/>
              <a:lumOff val="80000"/>
            </a:schemeClr>
          </a:solidFill>
          <a:ln>
            <a:solidFill>
              <a:schemeClr val="tx1"/>
            </a:solidFill>
          </a:ln>
        </p:spPr>
        <p:txBody>
          <a:bodyPr wrap="square" rtlCol="0">
            <a:spAutoFit/>
          </a:bodyPr>
          <a:lstStyle/>
          <a:p>
            <a:r>
              <a:rPr lang="en-GB" dirty="0"/>
              <a:t>Network</a:t>
            </a:r>
          </a:p>
          <a:p>
            <a:r>
              <a:rPr lang="en-GB" dirty="0"/>
              <a:t>Workshops/Study days</a:t>
            </a:r>
          </a:p>
          <a:p>
            <a:endParaRPr lang="en-GB" dirty="0"/>
          </a:p>
        </p:txBody>
      </p:sp>
      <p:sp>
        <p:nvSpPr>
          <p:cNvPr id="5" name="TextBox 4">
            <a:extLst>
              <a:ext uri="{FF2B5EF4-FFF2-40B4-BE49-F238E27FC236}">
                <a16:creationId xmlns:a16="http://schemas.microsoft.com/office/drawing/2014/main" id="{610E7EB8-807A-48BB-B387-8B40E252CCB8}"/>
              </a:ext>
            </a:extLst>
          </p:cNvPr>
          <p:cNvSpPr txBox="1"/>
          <p:nvPr/>
        </p:nvSpPr>
        <p:spPr>
          <a:xfrm>
            <a:off x="1042406" y="2472189"/>
            <a:ext cx="2117890" cy="923330"/>
          </a:xfrm>
          <a:prstGeom prst="rect">
            <a:avLst/>
          </a:prstGeom>
          <a:solidFill>
            <a:schemeClr val="accent4">
              <a:lumMod val="20000"/>
              <a:lumOff val="80000"/>
            </a:schemeClr>
          </a:solidFill>
          <a:ln>
            <a:solidFill>
              <a:schemeClr val="tx1"/>
            </a:solidFill>
          </a:ln>
        </p:spPr>
        <p:txBody>
          <a:bodyPr wrap="square" rtlCol="0">
            <a:spAutoFit/>
          </a:bodyPr>
          <a:lstStyle/>
          <a:p>
            <a:r>
              <a:rPr lang="en-GB" dirty="0"/>
              <a:t>Neighbouring u3a</a:t>
            </a:r>
          </a:p>
          <a:p>
            <a:r>
              <a:rPr lang="en-GB" dirty="0"/>
              <a:t>Reciprocal IGs</a:t>
            </a:r>
          </a:p>
          <a:p>
            <a:endParaRPr lang="en-GB" dirty="0"/>
          </a:p>
        </p:txBody>
      </p:sp>
      <p:sp>
        <p:nvSpPr>
          <p:cNvPr id="6" name="TextBox 5">
            <a:extLst>
              <a:ext uri="{FF2B5EF4-FFF2-40B4-BE49-F238E27FC236}">
                <a16:creationId xmlns:a16="http://schemas.microsoft.com/office/drawing/2014/main" id="{AC813708-8D52-499F-BB02-0F47E5764B40}"/>
              </a:ext>
            </a:extLst>
          </p:cNvPr>
          <p:cNvSpPr txBox="1"/>
          <p:nvPr/>
        </p:nvSpPr>
        <p:spPr>
          <a:xfrm>
            <a:off x="693019" y="3706648"/>
            <a:ext cx="2448739" cy="1200329"/>
          </a:xfrm>
          <a:prstGeom prst="rect">
            <a:avLst/>
          </a:prstGeom>
          <a:solidFill>
            <a:schemeClr val="accent4">
              <a:lumMod val="20000"/>
              <a:lumOff val="80000"/>
            </a:schemeClr>
          </a:solidFill>
          <a:ln>
            <a:solidFill>
              <a:schemeClr val="tx1"/>
            </a:solidFill>
          </a:ln>
        </p:spPr>
        <p:txBody>
          <a:bodyPr wrap="square" rtlCol="0">
            <a:spAutoFit/>
          </a:bodyPr>
          <a:lstStyle/>
          <a:p>
            <a:pPr algn="ctr"/>
            <a:r>
              <a:rPr lang="en-GB" dirty="0"/>
              <a:t>Local u3a</a:t>
            </a:r>
          </a:p>
          <a:p>
            <a:pPr algn="ctr"/>
            <a:r>
              <a:rPr lang="en-GB" dirty="0"/>
              <a:t>Interest Groups</a:t>
            </a:r>
          </a:p>
          <a:p>
            <a:pPr algn="ctr"/>
            <a:endParaRPr lang="en-GB" dirty="0"/>
          </a:p>
          <a:p>
            <a:pPr algn="ctr"/>
            <a:endParaRPr lang="en-GB" dirty="0"/>
          </a:p>
        </p:txBody>
      </p:sp>
      <p:sp>
        <p:nvSpPr>
          <p:cNvPr id="7" name="TextBox 6">
            <a:extLst>
              <a:ext uri="{FF2B5EF4-FFF2-40B4-BE49-F238E27FC236}">
                <a16:creationId xmlns:a16="http://schemas.microsoft.com/office/drawing/2014/main" id="{AB5EE1DA-F780-49B1-9F42-C18F5E89C3CC}"/>
              </a:ext>
            </a:extLst>
          </p:cNvPr>
          <p:cNvSpPr txBox="1"/>
          <p:nvPr/>
        </p:nvSpPr>
        <p:spPr>
          <a:xfrm>
            <a:off x="629385" y="5145234"/>
            <a:ext cx="2496821" cy="1200329"/>
          </a:xfrm>
          <a:prstGeom prst="rect">
            <a:avLst/>
          </a:prstGeom>
          <a:solidFill>
            <a:schemeClr val="accent4">
              <a:lumMod val="20000"/>
              <a:lumOff val="80000"/>
            </a:schemeClr>
          </a:solidFill>
          <a:ln>
            <a:solidFill>
              <a:schemeClr val="tx1"/>
            </a:solidFill>
          </a:ln>
        </p:spPr>
        <p:txBody>
          <a:bodyPr wrap="square" rtlCol="0">
            <a:spAutoFit/>
          </a:bodyPr>
          <a:lstStyle/>
          <a:p>
            <a:pPr algn="ctr"/>
            <a:r>
              <a:rPr lang="en-GB" dirty="0"/>
              <a:t>Local u3a</a:t>
            </a:r>
          </a:p>
          <a:p>
            <a:r>
              <a:rPr lang="en-GB" dirty="0"/>
              <a:t>Meetings, events, socials</a:t>
            </a:r>
          </a:p>
          <a:p>
            <a:endParaRPr lang="en-GB" dirty="0"/>
          </a:p>
          <a:p>
            <a:endParaRPr lang="en-GB" dirty="0"/>
          </a:p>
        </p:txBody>
      </p:sp>
      <p:sp>
        <p:nvSpPr>
          <p:cNvPr id="8" name="TextBox 7">
            <a:extLst>
              <a:ext uri="{FF2B5EF4-FFF2-40B4-BE49-F238E27FC236}">
                <a16:creationId xmlns:a16="http://schemas.microsoft.com/office/drawing/2014/main" id="{06AE9684-2379-4DE1-8EF8-B12E389A202F}"/>
              </a:ext>
            </a:extLst>
          </p:cNvPr>
          <p:cNvSpPr txBox="1"/>
          <p:nvPr/>
        </p:nvSpPr>
        <p:spPr>
          <a:xfrm>
            <a:off x="5808981" y="685699"/>
            <a:ext cx="1290320" cy="1200329"/>
          </a:xfrm>
          <a:prstGeom prst="rect">
            <a:avLst/>
          </a:prstGeom>
          <a:solidFill>
            <a:schemeClr val="accent4">
              <a:lumMod val="20000"/>
              <a:lumOff val="80000"/>
            </a:schemeClr>
          </a:solidFill>
          <a:ln>
            <a:solidFill>
              <a:schemeClr val="tx1"/>
            </a:solidFill>
          </a:ln>
        </p:spPr>
        <p:txBody>
          <a:bodyPr wrap="square" rtlCol="0">
            <a:spAutoFit/>
          </a:bodyPr>
          <a:lstStyle/>
          <a:p>
            <a:r>
              <a:rPr lang="en-GB" dirty="0"/>
              <a:t>National Learning Programme</a:t>
            </a:r>
          </a:p>
          <a:p>
            <a:endParaRPr lang="en-GB" dirty="0"/>
          </a:p>
        </p:txBody>
      </p:sp>
      <p:sp>
        <p:nvSpPr>
          <p:cNvPr id="9" name="TextBox 8">
            <a:extLst>
              <a:ext uri="{FF2B5EF4-FFF2-40B4-BE49-F238E27FC236}">
                <a16:creationId xmlns:a16="http://schemas.microsoft.com/office/drawing/2014/main" id="{F16AFC68-C988-4D39-BF82-FFC48E26C4E1}"/>
              </a:ext>
            </a:extLst>
          </p:cNvPr>
          <p:cNvSpPr txBox="1"/>
          <p:nvPr/>
        </p:nvSpPr>
        <p:spPr>
          <a:xfrm>
            <a:off x="7359580" y="656310"/>
            <a:ext cx="1290320" cy="1754326"/>
          </a:xfrm>
          <a:prstGeom prst="rect">
            <a:avLst/>
          </a:prstGeom>
          <a:solidFill>
            <a:schemeClr val="accent4">
              <a:lumMod val="20000"/>
              <a:lumOff val="80000"/>
            </a:schemeClr>
          </a:solidFill>
          <a:ln>
            <a:solidFill>
              <a:schemeClr val="tx1"/>
            </a:solidFill>
          </a:ln>
        </p:spPr>
        <p:txBody>
          <a:bodyPr wrap="square" rtlCol="0">
            <a:spAutoFit/>
          </a:bodyPr>
          <a:lstStyle/>
          <a:p>
            <a:r>
              <a:rPr lang="en-GB" dirty="0"/>
              <a:t>Groups Online</a:t>
            </a:r>
          </a:p>
          <a:p>
            <a:r>
              <a:rPr lang="en-GB" dirty="0"/>
              <a:t>(Tu3a, Scotland Online, etc)</a:t>
            </a:r>
          </a:p>
          <a:p>
            <a:endParaRPr lang="en-GB" dirty="0"/>
          </a:p>
        </p:txBody>
      </p:sp>
      <p:sp>
        <p:nvSpPr>
          <p:cNvPr id="10" name="TextBox 9">
            <a:extLst>
              <a:ext uri="{FF2B5EF4-FFF2-40B4-BE49-F238E27FC236}">
                <a16:creationId xmlns:a16="http://schemas.microsoft.com/office/drawing/2014/main" id="{BBC29CCE-A344-4A4F-A1F4-C256C7CB10BA}"/>
              </a:ext>
            </a:extLst>
          </p:cNvPr>
          <p:cNvSpPr txBox="1"/>
          <p:nvPr/>
        </p:nvSpPr>
        <p:spPr>
          <a:xfrm>
            <a:off x="9243459" y="2783318"/>
            <a:ext cx="1838404" cy="923330"/>
          </a:xfrm>
          <a:prstGeom prst="rect">
            <a:avLst/>
          </a:prstGeom>
          <a:solidFill>
            <a:schemeClr val="accent4">
              <a:lumMod val="20000"/>
              <a:lumOff val="80000"/>
            </a:schemeClr>
          </a:solidFill>
          <a:ln>
            <a:solidFill>
              <a:schemeClr val="tx1"/>
            </a:solidFill>
          </a:ln>
        </p:spPr>
        <p:txBody>
          <a:bodyPr wrap="square" rtlCol="0">
            <a:spAutoFit/>
          </a:bodyPr>
          <a:lstStyle/>
          <a:p>
            <a:r>
              <a:rPr lang="en-GB" dirty="0"/>
              <a:t>Research and Shared Learning Projects</a:t>
            </a:r>
          </a:p>
        </p:txBody>
      </p:sp>
      <p:sp>
        <p:nvSpPr>
          <p:cNvPr id="11" name="TextBox 10">
            <a:extLst>
              <a:ext uri="{FF2B5EF4-FFF2-40B4-BE49-F238E27FC236}">
                <a16:creationId xmlns:a16="http://schemas.microsoft.com/office/drawing/2014/main" id="{14FAF340-6CB2-4FAE-ADEA-95E99219FA63}"/>
              </a:ext>
            </a:extLst>
          </p:cNvPr>
          <p:cNvSpPr txBox="1"/>
          <p:nvPr/>
        </p:nvSpPr>
        <p:spPr>
          <a:xfrm>
            <a:off x="9958073" y="4008138"/>
            <a:ext cx="1290320" cy="923330"/>
          </a:xfrm>
          <a:prstGeom prst="rect">
            <a:avLst/>
          </a:prstGeom>
          <a:solidFill>
            <a:schemeClr val="accent4">
              <a:lumMod val="20000"/>
              <a:lumOff val="80000"/>
            </a:schemeClr>
          </a:solidFill>
          <a:ln>
            <a:solidFill>
              <a:schemeClr val="tx1"/>
            </a:solidFill>
          </a:ln>
        </p:spPr>
        <p:txBody>
          <a:bodyPr wrap="square" rtlCol="0">
            <a:spAutoFit/>
          </a:bodyPr>
          <a:lstStyle/>
          <a:p>
            <a:r>
              <a:rPr lang="en-GB" dirty="0"/>
              <a:t>Summer Schools</a:t>
            </a:r>
          </a:p>
          <a:p>
            <a:endParaRPr lang="en-GB" dirty="0"/>
          </a:p>
        </p:txBody>
      </p:sp>
      <p:sp>
        <p:nvSpPr>
          <p:cNvPr id="12" name="TextBox 11">
            <a:extLst>
              <a:ext uri="{FF2B5EF4-FFF2-40B4-BE49-F238E27FC236}">
                <a16:creationId xmlns:a16="http://schemas.microsoft.com/office/drawing/2014/main" id="{2AE7C2AE-FD8B-44A7-BADB-1F95339CDE3D}"/>
              </a:ext>
            </a:extLst>
          </p:cNvPr>
          <p:cNvSpPr txBox="1"/>
          <p:nvPr/>
        </p:nvSpPr>
        <p:spPr>
          <a:xfrm>
            <a:off x="10193154" y="5145234"/>
            <a:ext cx="1588168" cy="1200329"/>
          </a:xfrm>
          <a:prstGeom prst="rect">
            <a:avLst/>
          </a:prstGeom>
          <a:solidFill>
            <a:schemeClr val="accent4">
              <a:lumMod val="20000"/>
              <a:lumOff val="80000"/>
            </a:schemeClr>
          </a:solidFill>
          <a:ln>
            <a:solidFill>
              <a:schemeClr val="tx1"/>
            </a:solidFill>
          </a:ln>
        </p:spPr>
        <p:txBody>
          <a:bodyPr wrap="square" rtlCol="0">
            <a:spAutoFit/>
          </a:bodyPr>
          <a:lstStyle/>
          <a:p>
            <a:r>
              <a:rPr lang="en-GB" dirty="0"/>
              <a:t>u3a-wide Projects</a:t>
            </a:r>
          </a:p>
          <a:p>
            <a:r>
              <a:rPr lang="en-GB" dirty="0" err="1"/>
              <a:t>Eg</a:t>
            </a:r>
            <a:r>
              <a:rPr lang="en-GB" dirty="0"/>
              <a:t> High Street</a:t>
            </a:r>
          </a:p>
          <a:p>
            <a:endParaRPr lang="en-GB" dirty="0"/>
          </a:p>
        </p:txBody>
      </p:sp>
      <p:sp>
        <p:nvSpPr>
          <p:cNvPr id="15" name="Oval 14">
            <a:extLst>
              <a:ext uri="{FF2B5EF4-FFF2-40B4-BE49-F238E27FC236}">
                <a16:creationId xmlns:a16="http://schemas.microsoft.com/office/drawing/2014/main" id="{EF4A5A5B-48F9-4736-8E4D-C251597EAB84}"/>
              </a:ext>
            </a:extLst>
          </p:cNvPr>
          <p:cNvSpPr/>
          <p:nvPr/>
        </p:nvSpPr>
        <p:spPr>
          <a:xfrm>
            <a:off x="4803141" y="4463282"/>
            <a:ext cx="2496821" cy="2032536"/>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u3a members</a:t>
            </a:r>
          </a:p>
        </p:txBody>
      </p:sp>
      <p:cxnSp>
        <p:nvCxnSpPr>
          <p:cNvPr id="17" name="Straight Connector 16">
            <a:extLst>
              <a:ext uri="{FF2B5EF4-FFF2-40B4-BE49-F238E27FC236}">
                <a16:creationId xmlns:a16="http://schemas.microsoft.com/office/drawing/2014/main" id="{4B6FBAA0-A256-4560-A729-B77AE5C6F82F}"/>
              </a:ext>
            </a:extLst>
          </p:cNvPr>
          <p:cNvCxnSpPr>
            <a:cxnSpLocks/>
            <a:stCxn id="7" idx="3"/>
            <a:endCxn id="15" idx="2"/>
          </p:cNvCxnSpPr>
          <p:nvPr/>
        </p:nvCxnSpPr>
        <p:spPr>
          <a:xfrm flipV="1">
            <a:off x="3126206" y="5479550"/>
            <a:ext cx="1676935" cy="265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A30549C-848A-4993-B616-61972B1C7AAB}"/>
              </a:ext>
            </a:extLst>
          </p:cNvPr>
          <p:cNvCxnSpPr>
            <a:cxnSpLocks/>
            <a:stCxn id="5" idx="3"/>
            <a:endCxn id="15" idx="1"/>
          </p:cNvCxnSpPr>
          <p:nvPr/>
        </p:nvCxnSpPr>
        <p:spPr>
          <a:xfrm>
            <a:off x="3160296" y="2933854"/>
            <a:ext cx="2008496" cy="18270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D8AB99F-0667-4B5E-9251-3160141315E5}"/>
              </a:ext>
            </a:extLst>
          </p:cNvPr>
          <p:cNvCxnSpPr>
            <a:cxnSpLocks/>
          </p:cNvCxnSpPr>
          <p:nvPr/>
        </p:nvCxnSpPr>
        <p:spPr>
          <a:xfrm>
            <a:off x="3703782" y="2534512"/>
            <a:ext cx="1716420" cy="20811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1E1A75C-E0E9-4CDE-B64F-8ADF73D898F0}"/>
              </a:ext>
            </a:extLst>
          </p:cNvPr>
          <p:cNvCxnSpPr>
            <a:cxnSpLocks/>
          </p:cNvCxnSpPr>
          <p:nvPr/>
        </p:nvCxnSpPr>
        <p:spPr>
          <a:xfrm>
            <a:off x="4772596" y="1932124"/>
            <a:ext cx="932110" cy="2537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E2F07EA-D385-4D4A-BC93-03B66A765311}"/>
              </a:ext>
            </a:extLst>
          </p:cNvPr>
          <p:cNvCxnSpPr>
            <a:cxnSpLocks/>
            <a:stCxn id="8" idx="2"/>
          </p:cNvCxnSpPr>
          <p:nvPr/>
        </p:nvCxnSpPr>
        <p:spPr>
          <a:xfrm flipH="1">
            <a:off x="6223893" y="1886028"/>
            <a:ext cx="230248" cy="25837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B862C85-DDFA-4A94-A4CC-126D2D9273B2}"/>
              </a:ext>
            </a:extLst>
          </p:cNvPr>
          <p:cNvCxnSpPr>
            <a:cxnSpLocks/>
            <a:endCxn id="9" idx="2"/>
          </p:cNvCxnSpPr>
          <p:nvPr/>
        </p:nvCxnSpPr>
        <p:spPr>
          <a:xfrm flipV="1">
            <a:off x="6585349" y="2410636"/>
            <a:ext cx="1419391" cy="2161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A63F0A3-1626-48DC-A076-A2E84D1B15F0}"/>
              </a:ext>
            </a:extLst>
          </p:cNvPr>
          <p:cNvCxnSpPr>
            <a:cxnSpLocks/>
            <a:endCxn id="10" idx="1"/>
          </p:cNvCxnSpPr>
          <p:nvPr/>
        </p:nvCxnSpPr>
        <p:spPr>
          <a:xfrm flipV="1">
            <a:off x="7099301" y="3244983"/>
            <a:ext cx="2144158" cy="1711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28B79BA-7022-45B5-A0F1-D20095A808EA}"/>
              </a:ext>
            </a:extLst>
          </p:cNvPr>
          <p:cNvCxnSpPr>
            <a:cxnSpLocks/>
            <a:endCxn id="11" idx="1"/>
          </p:cNvCxnSpPr>
          <p:nvPr/>
        </p:nvCxnSpPr>
        <p:spPr>
          <a:xfrm flipV="1">
            <a:off x="7227769" y="4469803"/>
            <a:ext cx="2730304" cy="6754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BFED4A8-0604-4D13-82DE-688C682F689B}"/>
              </a:ext>
            </a:extLst>
          </p:cNvPr>
          <p:cNvCxnSpPr>
            <a:cxnSpLocks/>
            <a:stCxn id="6" idx="3"/>
          </p:cNvCxnSpPr>
          <p:nvPr/>
        </p:nvCxnSpPr>
        <p:spPr>
          <a:xfrm>
            <a:off x="3141758" y="4306813"/>
            <a:ext cx="1742530" cy="8087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7D1EF93-3263-4A1C-810B-A6F2EEDA85AC}"/>
              </a:ext>
            </a:extLst>
          </p:cNvPr>
          <p:cNvCxnSpPr>
            <a:cxnSpLocks/>
            <a:stCxn id="15" idx="6"/>
            <a:endCxn id="12" idx="1"/>
          </p:cNvCxnSpPr>
          <p:nvPr/>
        </p:nvCxnSpPr>
        <p:spPr>
          <a:xfrm>
            <a:off x="7299962" y="5479550"/>
            <a:ext cx="2893192" cy="265849"/>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238A8C9E-E388-423F-BBB7-FCB2442C10F1}"/>
              </a:ext>
            </a:extLst>
          </p:cNvPr>
          <p:cNvSpPr txBox="1"/>
          <p:nvPr/>
        </p:nvSpPr>
        <p:spPr>
          <a:xfrm>
            <a:off x="4931131" y="39465"/>
            <a:ext cx="3073609" cy="523220"/>
          </a:xfrm>
          <a:prstGeom prst="rect">
            <a:avLst/>
          </a:prstGeom>
          <a:noFill/>
        </p:spPr>
        <p:txBody>
          <a:bodyPr wrap="square" rtlCol="0">
            <a:spAutoFit/>
          </a:bodyPr>
          <a:lstStyle/>
          <a:p>
            <a:r>
              <a:rPr lang="en-GB" sz="2800" b="1" dirty="0"/>
              <a:t>Enjoy Learning</a:t>
            </a:r>
          </a:p>
        </p:txBody>
      </p:sp>
      <p:sp>
        <p:nvSpPr>
          <p:cNvPr id="50" name="TextBox 49">
            <a:extLst>
              <a:ext uri="{FF2B5EF4-FFF2-40B4-BE49-F238E27FC236}">
                <a16:creationId xmlns:a16="http://schemas.microsoft.com/office/drawing/2014/main" id="{DBDA14F5-EBD0-4370-9C91-7D749DC7413C}"/>
              </a:ext>
            </a:extLst>
          </p:cNvPr>
          <p:cNvSpPr txBox="1"/>
          <p:nvPr/>
        </p:nvSpPr>
        <p:spPr>
          <a:xfrm>
            <a:off x="9112251" y="1334183"/>
            <a:ext cx="1838403" cy="1200329"/>
          </a:xfrm>
          <a:prstGeom prst="rect">
            <a:avLst/>
          </a:prstGeom>
          <a:solidFill>
            <a:schemeClr val="accent4">
              <a:lumMod val="20000"/>
              <a:lumOff val="80000"/>
            </a:schemeClr>
          </a:solidFill>
          <a:ln>
            <a:solidFill>
              <a:schemeClr val="tx1"/>
            </a:solidFill>
          </a:ln>
        </p:spPr>
        <p:txBody>
          <a:bodyPr wrap="square" rtlCol="0">
            <a:spAutoFit/>
          </a:bodyPr>
          <a:lstStyle/>
          <a:p>
            <a:r>
              <a:rPr lang="en-GB" dirty="0"/>
              <a:t>Subject Advisers and Subject Networks</a:t>
            </a:r>
          </a:p>
          <a:p>
            <a:endParaRPr lang="en-GB" dirty="0"/>
          </a:p>
        </p:txBody>
      </p:sp>
      <p:cxnSp>
        <p:nvCxnSpPr>
          <p:cNvPr id="51" name="Straight Connector 50">
            <a:extLst>
              <a:ext uri="{FF2B5EF4-FFF2-40B4-BE49-F238E27FC236}">
                <a16:creationId xmlns:a16="http://schemas.microsoft.com/office/drawing/2014/main" id="{10D3FF0A-7011-416E-BF16-29F50923E891}"/>
              </a:ext>
            </a:extLst>
          </p:cNvPr>
          <p:cNvCxnSpPr>
            <a:cxnSpLocks/>
            <a:stCxn id="15" idx="7"/>
            <a:endCxn id="50" idx="1"/>
          </p:cNvCxnSpPr>
          <p:nvPr/>
        </p:nvCxnSpPr>
        <p:spPr>
          <a:xfrm flipV="1">
            <a:off x="6934311" y="1934348"/>
            <a:ext cx="2177940" cy="2826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0019F25-BCB2-345C-A6A9-69722C0E560E}"/>
              </a:ext>
            </a:extLst>
          </p:cNvPr>
          <p:cNvCxnSpPr/>
          <p:nvPr/>
        </p:nvCxnSpPr>
        <p:spPr>
          <a:xfrm>
            <a:off x="508000" y="3574473"/>
            <a:ext cx="0" cy="292134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8A966D0-5EBF-94F9-6A06-6AB513AFDC79}"/>
              </a:ext>
            </a:extLst>
          </p:cNvPr>
          <p:cNvCxnSpPr/>
          <p:nvPr/>
        </p:nvCxnSpPr>
        <p:spPr>
          <a:xfrm>
            <a:off x="7299962" y="3614288"/>
            <a:ext cx="0" cy="292134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32218C0-F0B1-CD56-8C7D-1833FAC99A9C}"/>
              </a:ext>
            </a:extLst>
          </p:cNvPr>
          <p:cNvCxnSpPr/>
          <p:nvPr/>
        </p:nvCxnSpPr>
        <p:spPr>
          <a:xfrm>
            <a:off x="508000" y="3574473"/>
            <a:ext cx="679196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DF86275-83F4-5D79-208C-AC74BF34DC7A}"/>
              </a:ext>
            </a:extLst>
          </p:cNvPr>
          <p:cNvCxnSpPr/>
          <p:nvPr/>
        </p:nvCxnSpPr>
        <p:spPr>
          <a:xfrm>
            <a:off x="534936" y="6495818"/>
            <a:ext cx="679196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7578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665EA-E9A0-AFC7-5B8B-1112F83A97E2}"/>
              </a:ext>
            </a:extLst>
          </p:cNvPr>
          <p:cNvSpPr>
            <a:spLocks noGrp="1"/>
          </p:cNvSpPr>
          <p:nvPr>
            <p:ph type="title"/>
          </p:nvPr>
        </p:nvSpPr>
        <p:spPr>
          <a:xfrm>
            <a:off x="3426125" y="261608"/>
            <a:ext cx="5683370" cy="1325563"/>
          </a:xfrm>
        </p:spPr>
        <p:txBody>
          <a:bodyPr/>
          <a:lstStyle/>
          <a:p>
            <a:r>
              <a:rPr lang="en-GB" b="1" dirty="0"/>
              <a:t>Emerge and Collaborate</a:t>
            </a:r>
          </a:p>
        </p:txBody>
      </p:sp>
      <p:sp>
        <p:nvSpPr>
          <p:cNvPr id="3" name="Content Placeholder 2">
            <a:extLst>
              <a:ext uri="{FF2B5EF4-FFF2-40B4-BE49-F238E27FC236}">
                <a16:creationId xmlns:a16="http://schemas.microsoft.com/office/drawing/2014/main" id="{A1ECC6FA-E2EF-1A46-5E8A-5B7BC414866B}"/>
              </a:ext>
            </a:extLst>
          </p:cNvPr>
          <p:cNvSpPr>
            <a:spLocks noGrp="1"/>
          </p:cNvSpPr>
          <p:nvPr>
            <p:ph idx="1"/>
          </p:nvPr>
        </p:nvSpPr>
        <p:spPr/>
        <p:txBody>
          <a:bodyPr>
            <a:normAutofit fontScale="92500" lnSpcReduction="10000"/>
          </a:bodyPr>
          <a:lstStyle/>
          <a:p>
            <a:r>
              <a:rPr lang="en-US" dirty="0"/>
              <a:t>“Spread our wings”- New initiatives - effective communication and brand promotion.</a:t>
            </a:r>
          </a:p>
          <a:p>
            <a:r>
              <a:rPr lang="en-US" dirty="0"/>
              <a:t>How do we recover lost enthusiasm, commitment and energy amongst u3a leaders. </a:t>
            </a:r>
          </a:p>
          <a:p>
            <a:r>
              <a:rPr lang="en-US" dirty="0"/>
              <a:t>Identify and promote ways of encouraging the movement to develop external relationships</a:t>
            </a:r>
          </a:p>
          <a:p>
            <a:r>
              <a:rPr lang="en-US" dirty="0"/>
              <a:t>Collaborate for mutual benefit in ways that raise our profile, widen appeal, and secure recognition. </a:t>
            </a:r>
          </a:p>
          <a:p>
            <a:r>
              <a:rPr lang="en-US" dirty="0"/>
              <a:t>Develop policies and mechanisms – Be clear about our message </a:t>
            </a:r>
          </a:p>
          <a:p>
            <a:r>
              <a:rPr lang="en-US" dirty="0"/>
              <a:t>Understand and manage the value and risks of relationships. </a:t>
            </a:r>
          </a:p>
          <a:p>
            <a:r>
              <a:rPr lang="en-US" dirty="0"/>
              <a:t>Use appropriate platforms to voice our message at all levels</a:t>
            </a:r>
          </a:p>
        </p:txBody>
      </p:sp>
    </p:spTree>
    <p:extLst>
      <p:ext uri="{BB962C8B-B14F-4D97-AF65-F5344CB8AC3E}">
        <p14:creationId xmlns:p14="http://schemas.microsoft.com/office/powerpoint/2010/main" val="2132438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95DA-E75B-9CA0-D0E9-6015D3389508}"/>
              </a:ext>
            </a:extLst>
          </p:cNvPr>
          <p:cNvSpPr>
            <a:spLocks noGrp="1"/>
          </p:cNvSpPr>
          <p:nvPr>
            <p:ph type="title"/>
          </p:nvPr>
        </p:nvSpPr>
        <p:spPr>
          <a:xfrm>
            <a:off x="3792963" y="235729"/>
            <a:ext cx="7115355" cy="1325563"/>
          </a:xfrm>
        </p:spPr>
        <p:txBody>
          <a:bodyPr/>
          <a:lstStyle/>
          <a:p>
            <a:r>
              <a:rPr lang="en-GB" b="1" dirty="0"/>
              <a:t>Single u3a Movement</a:t>
            </a:r>
          </a:p>
        </p:txBody>
      </p:sp>
      <p:sp>
        <p:nvSpPr>
          <p:cNvPr id="3" name="Content Placeholder 2">
            <a:extLst>
              <a:ext uri="{FF2B5EF4-FFF2-40B4-BE49-F238E27FC236}">
                <a16:creationId xmlns:a16="http://schemas.microsoft.com/office/drawing/2014/main" id="{DB010C78-5D46-C5FB-B89B-E98A0CAE9342}"/>
              </a:ext>
            </a:extLst>
          </p:cNvPr>
          <p:cNvSpPr>
            <a:spLocks noGrp="1"/>
          </p:cNvSpPr>
          <p:nvPr>
            <p:ph idx="1"/>
          </p:nvPr>
        </p:nvSpPr>
        <p:spPr>
          <a:xfrm>
            <a:off x="838200" y="1842878"/>
            <a:ext cx="10515600" cy="4351338"/>
          </a:xfrm>
        </p:spPr>
        <p:txBody>
          <a:bodyPr>
            <a:normAutofit fontScale="92500" lnSpcReduction="20000"/>
          </a:bodyPr>
          <a:lstStyle/>
          <a:p>
            <a:r>
              <a:rPr lang="en-US" dirty="0"/>
              <a:t>A Single Movement means:</a:t>
            </a:r>
          </a:p>
          <a:p>
            <a:pPr lvl="1"/>
            <a:r>
              <a:rPr lang="en-US" dirty="0" err="1"/>
              <a:t>Minimise</a:t>
            </a:r>
            <a:r>
              <a:rPr lang="en-US" dirty="0"/>
              <a:t> division, </a:t>
            </a:r>
          </a:p>
          <a:p>
            <a:pPr lvl="1"/>
            <a:r>
              <a:rPr lang="en-US" dirty="0" err="1"/>
              <a:t>Emphasise</a:t>
            </a:r>
            <a:r>
              <a:rPr lang="en-US" dirty="0"/>
              <a:t> inter-connectivity between u3as</a:t>
            </a:r>
          </a:p>
          <a:p>
            <a:pPr lvl="1"/>
            <a:r>
              <a:rPr lang="en-US" dirty="0" err="1"/>
              <a:t>Recognise</a:t>
            </a:r>
            <a:r>
              <a:rPr lang="en-US" dirty="0"/>
              <a:t> the essential role that regions and networks should play, </a:t>
            </a:r>
          </a:p>
          <a:p>
            <a:pPr lvl="1"/>
            <a:r>
              <a:rPr lang="en-US" dirty="0"/>
              <a:t>Promote greater unity. </a:t>
            </a:r>
          </a:p>
          <a:p>
            <a:pPr lvl="1"/>
            <a:r>
              <a:rPr lang="en-US" dirty="0"/>
              <a:t>Promote the numerous pathways and networking available to u3a members. </a:t>
            </a:r>
          </a:p>
          <a:p>
            <a:r>
              <a:rPr lang="en-US" dirty="0"/>
              <a:t>All members should be able to:</a:t>
            </a:r>
          </a:p>
          <a:p>
            <a:pPr lvl="1"/>
            <a:r>
              <a:rPr lang="en-US" dirty="0" err="1"/>
              <a:t>recognise</a:t>
            </a:r>
            <a:r>
              <a:rPr lang="en-US" dirty="0"/>
              <a:t> the scope and breadth of the </a:t>
            </a:r>
            <a:r>
              <a:rPr lang="en-US" dirty="0" err="1"/>
              <a:t>organisation</a:t>
            </a:r>
            <a:r>
              <a:rPr lang="en-US" dirty="0"/>
              <a:t>, </a:t>
            </a:r>
          </a:p>
          <a:p>
            <a:pPr lvl="1"/>
            <a:r>
              <a:rPr lang="en-US" dirty="0"/>
              <a:t>the opportunities within it, </a:t>
            </a:r>
          </a:p>
          <a:p>
            <a:pPr lvl="1"/>
            <a:r>
              <a:rPr lang="en-US" dirty="0"/>
              <a:t>feel part of a wider family, </a:t>
            </a:r>
          </a:p>
          <a:p>
            <a:pPr lvl="1"/>
            <a:r>
              <a:rPr lang="en-US" dirty="0"/>
              <a:t>recognize the full range of benefits available from membership. </a:t>
            </a:r>
          </a:p>
          <a:p>
            <a:r>
              <a:rPr lang="en-US" dirty="0"/>
              <a:t>Ensure that the movement is managed effectively in the modern age with appropriate skills and governance</a:t>
            </a:r>
            <a:endParaRPr lang="en-GB" dirty="0"/>
          </a:p>
        </p:txBody>
      </p:sp>
    </p:spTree>
    <p:extLst>
      <p:ext uri="{BB962C8B-B14F-4D97-AF65-F5344CB8AC3E}">
        <p14:creationId xmlns:p14="http://schemas.microsoft.com/office/powerpoint/2010/main" val="208621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2396</Words>
  <Application>Microsoft Office PowerPoint</Application>
  <PresentationFormat>Widescreen</PresentationFormat>
  <Paragraphs>132</Paragraphs>
  <Slides>10</Slides>
  <Notes>10</Notes>
  <HiddenSlides>3</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Calibri Light</vt:lpstr>
      <vt:lpstr>Office Theme</vt:lpstr>
      <vt:lpstr>Custom Design</vt:lpstr>
      <vt:lpstr>Strategic Aims for the u3a Movement</vt:lpstr>
      <vt:lpstr>The u3a Movement Post-Pandemic Results of the 2021 Consultation</vt:lpstr>
      <vt:lpstr>The u3a Movement Post-Pandemic Results of the Consultation</vt:lpstr>
      <vt:lpstr>What type of organisation would we like to see? </vt:lpstr>
      <vt:lpstr>4 Main Cornerstones</vt:lpstr>
      <vt:lpstr>Next Generation</vt:lpstr>
      <vt:lpstr>PowerPoint Presentation</vt:lpstr>
      <vt:lpstr>Emerge and Collaborate</vt:lpstr>
      <vt:lpstr>Single u3a Movement</vt:lpstr>
      <vt:lpstr>Implementation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for the u3a Movement</dc:title>
  <dc:creator>Allan Walmsley</dc:creator>
  <cp:lastModifiedBy>Allan Walmsley</cp:lastModifiedBy>
  <cp:revision>13</cp:revision>
  <dcterms:created xsi:type="dcterms:W3CDTF">2022-05-06T09:26:46Z</dcterms:created>
  <dcterms:modified xsi:type="dcterms:W3CDTF">2022-10-03T17:44:57Z</dcterms:modified>
</cp:coreProperties>
</file>