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9144000" cx="9144000"/>
  <p:notesSz cx="6858000" cy="9144000"/>
  <p:embeddedFontLst>
    <p:embeddedFont>
      <p:font typeface="Robo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11" Type="http://schemas.openxmlformats.org/officeDocument/2006/relationships/slide" Target="slides/slide6.xml"/><Relationship Id="rId22" Type="http://schemas.openxmlformats.org/officeDocument/2006/relationships/font" Target="fonts/Roboto-italic.fntdata"/><Relationship Id="rId10" Type="http://schemas.openxmlformats.org/officeDocument/2006/relationships/slide" Target="slides/slide5.xml"/><Relationship Id="rId21" Type="http://schemas.openxmlformats.org/officeDocument/2006/relationships/font" Target="fonts/Robo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73a04f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84f42e4946_0_24: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84f42e4946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84f42e4946_0_29: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84f42e494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84f42e4946_0_36: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84f42e4946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6f73a04f_0_3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6f73a04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6f73a04f_0_46: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6f73a04f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6f73a04f_0_5: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73a04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922dfab46_0_6: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922dfab4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4f42e4946_0_1: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4f42e494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fb3d11ddf2_0_38: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fb3d11ddf2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4f42e4946_0_6: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84f42e494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4f42e4946_0_12: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4f42e494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84f42e4946_0_19: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84f42e494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c12423b73_0_10:notes"/>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c12423b7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7548311"/>
            <a:ext cx="897600" cy="15957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7548222"/>
            <a:ext cx="897600" cy="15957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3234267"/>
            <a:ext cx="8222100" cy="1659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4958454"/>
            <a:ext cx="8222100" cy="769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2237378"/>
            <a:ext cx="8222100" cy="3490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5874889"/>
            <a:ext cx="8222100" cy="23124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3671733"/>
            <a:ext cx="8222100" cy="18006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2997300"/>
            <a:ext cx="9144000" cy="61467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2997333"/>
            <a:ext cx="9144000" cy="1932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2997300"/>
            <a:ext cx="9144000" cy="61467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2997333"/>
            <a:ext cx="9144000" cy="1932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3411690"/>
            <a:ext cx="3999900" cy="4818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3411690"/>
            <a:ext cx="3999900" cy="4818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1167000"/>
            <a:ext cx="9144000" cy="7977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1166844"/>
            <a:ext cx="9144000" cy="1932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29067"/>
            <a:ext cx="8826600" cy="10716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44"/>
            <a:ext cx="5867400" cy="9144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1241100" y="45177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636089"/>
            <a:ext cx="2808000" cy="169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2605867"/>
            <a:ext cx="2808000" cy="5624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868000"/>
            <a:ext cx="6227100" cy="72726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9144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53525" y="4518167"/>
            <a:ext cx="91428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2192311"/>
            <a:ext cx="4045200" cy="2635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4941275"/>
            <a:ext cx="4045200" cy="2195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1287467"/>
            <a:ext cx="3837000" cy="6569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133"/>
            <a:ext cx="9144000" cy="8348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8218211"/>
            <a:ext cx="9144000" cy="131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8349911"/>
            <a:ext cx="8382000" cy="794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8347774"/>
            <a:ext cx="548700" cy="69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1313289"/>
            <a:ext cx="8222100" cy="1364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3411689"/>
            <a:ext cx="8222100" cy="4818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8347774"/>
            <a:ext cx="548700" cy="69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youtube.com/watch?v=JSx8s8Ku2Q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hyperlink" Target="https://u3asites.org.uk/shepway/page/9513"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3234267"/>
            <a:ext cx="8222100" cy="165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a:t>
            </a:r>
            <a:r>
              <a:rPr lang="en"/>
              <a:t> Family History Research for Beginners</a:t>
            </a:r>
            <a:endParaRPr/>
          </a:p>
        </p:txBody>
      </p:sp>
      <p:sp>
        <p:nvSpPr>
          <p:cNvPr id="68" name="Google Shape;68;p13"/>
          <p:cNvSpPr txBox="1"/>
          <p:nvPr>
            <p:ph idx="1" type="subTitle"/>
          </p:nvPr>
        </p:nvSpPr>
        <p:spPr>
          <a:xfrm>
            <a:off x="390525" y="4958454"/>
            <a:ext cx="8222100" cy="76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Starting Family History Research - choosing  to store your family history data locally</a:t>
            </a:r>
            <a:endParaRPr/>
          </a:p>
        </p:txBody>
      </p:sp>
      <p:sp>
        <p:nvSpPr>
          <p:cNvPr id="121" name="Google Shape;121;p22"/>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Storing data on your own device: (e.g. in spreadsheets, documents etc)</a:t>
            </a:r>
            <a:endParaRPr/>
          </a:p>
          <a:p>
            <a:pPr indent="-342900" lvl="0" marL="457200" rtl="0" algn="l">
              <a:spcBef>
                <a:spcPts val="0"/>
              </a:spcBef>
              <a:spcAft>
                <a:spcPts val="0"/>
              </a:spcAft>
              <a:buSzPts val="1800"/>
              <a:buChar char="●"/>
            </a:pPr>
            <a:r>
              <a:rPr lang="en"/>
              <a:t>Some advantages:</a:t>
            </a:r>
            <a:endParaRPr/>
          </a:p>
          <a:p>
            <a:pPr indent="-330200" lvl="1" marL="914400" rtl="0" algn="l">
              <a:spcBef>
                <a:spcPts val="0"/>
              </a:spcBef>
              <a:spcAft>
                <a:spcPts val="0"/>
              </a:spcAft>
              <a:buSzPts val="1600"/>
              <a:buChar char="○"/>
            </a:pPr>
            <a:r>
              <a:rPr lang="en" sz="1600"/>
              <a:t>It is private and cannot be shared </a:t>
            </a:r>
            <a:r>
              <a:rPr lang="en" sz="1600"/>
              <a:t>unless</a:t>
            </a:r>
            <a:r>
              <a:rPr lang="en" sz="1600"/>
              <a:t> you physically give </a:t>
            </a:r>
            <a:r>
              <a:rPr lang="en" sz="1600"/>
              <a:t>access</a:t>
            </a:r>
            <a:r>
              <a:rPr lang="en" sz="1600"/>
              <a:t> to someone else - for example showing the results on screen to another family  member</a:t>
            </a:r>
            <a:endParaRPr sz="1600"/>
          </a:p>
          <a:p>
            <a:pPr indent="-330200" lvl="1" marL="914400" rtl="0" algn="l">
              <a:spcBef>
                <a:spcPts val="0"/>
              </a:spcBef>
              <a:spcAft>
                <a:spcPts val="0"/>
              </a:spcAft>
              <a:buSzPts val="1600"/>
              <a:buChar char="○"/>
            </a:pPr>
            <a:r>
              <a:rPr lang="en" sz="1600"/>
              <a:t>You can choose exactly how to record the information</a:t>
            </a:r>
            <a:endParaRPr sz="1600"/>
          </a:p>
          <a:p>
            <a:pPr indent="-330200" lvl="1" marL="914400" rtl="0" algn="l">
              <a:spcBef>
                <a:spcPts val="0"/>
              </a:spcBef>
              <a:spcAft>
                <a:spcPts val="0"/>
              </a:spcAft>
              <a:buSzPts val="1600"/>
              <a:buChar char="○"/>
            </a:pPr>
            <a:r>
              <a:rPr lang="en" sz="1600"/>
              <a:t>You can choose exactly how to present the information (with the right tools)</a:t>
            </a:r>
            <a:endParaRPr sz="1600"/>
          </a:p>
          <a:p>
            <a:pPr indent="-342900" lvl="0" marL="457200" rtl="0" algn="l">
              <a:spcBef>
                <a:spcPts val="0"/>
              </a:spcBef>
              <a:spcAft>
                <a:spcPts val="0"/>
              </a:spcAft>
              <a:buSzPts val="1800"/>
              <a:buChar char="●"/>
            </a:pPr>
            <a:r>
              <a:rPr lang="en"/>
              <a:t>Some disadvantages:</a:t>
            </a:r>
            <a:endParaRPr/>
          </a:p>
          <a:p>
            <a:pPr indent="-330200" lvl="1" marL="914400" rtl="0" algn="l">
              <a:spcBef>
                <a:spcPts val="0"/>
              </a:spcBef>
              <a:spcAft>
                <a:spcPts val="0"/>
              </a:spcAft>
              <a:buSzPts val="1600"/>
              <a:buChar char="○"/>
            </a:pPr>
            <a:r>
              <a:rPr lang="en" sz="1600"/>
              <a:t>It is private and cannot be shared unless you physically give access to someone else - for example showing the results on screen to another family member</a:t>
            </a:r>
            <a:endParaRPr sz="1600"/>
          </a:p>
          <a:p>
            <a:pPr indent="-330200" lvl="1" marL="914400" rtl="0" algn="l">
              <a:spcBef>
                <a:spcPts val="0"/>
              </a:spcBef>
              <a:spcAft>
                <a:spcPts val="0"/>
              </a:spcAft>
              <a:buSzPts val="1600"/>
              <a:buChar char="○"/>
            </a:pPr>
            <a:r>
              <a:rPr lang="en" sz="1600"/>
              <a:t>You are solely responsible for backing up your data - so you need to know how and when to do this (a topic for another time if there is sufficient interest)!</a:t>
            </a:r>
            <a:endParaRPr sz="1600"/>
          </a:p>
          <a:p>
            <a:pPr indent="-330200" lvl="1" marL="914400" rtl="0" algn="l">
              <a:spcBef>
                <a:spcPts val="0"/>
              </a:spcBef>
              <a:spcAft>
                <a:spcPts val="0"/>
              </a:spcAft>
              <a:buSzPts val="1600"/>
              <a:buChar char="○"/>
            </a:pPr>
            <a:r>
              <a:rPr lang="en" sz="1600"/>
              <a:t>Producing a tree or other charts can be very tricky and time consuming</a:t>
            </a:r>
            <a:endParaRPr sz="1600"/>
          </a:p>
          <a:p>
            <a:pPr indent="-330200" lvl="1" marL="914400" rtl="0" algn="l">
              <a:spcBef>
                <a:spcPts val="0"/>
              </a:spcBef>
              <a:spcAft>
                <a:spcPts val="0"/>
              </a:spcAft>
              <a:buSzPts val="1600"/>
              <a:buChar char="○"/>
            </a:pPr>
            <a:r>
              <a:rPr lang="en" sz="1600"/>
              <a:t>Revising your tree with updates from your latest research can be tortuous</a:t>
            </a:r>
            <a:endParaRPr sz="1600"/>
          </a:p>
          <a:p>
            <a:pPr indent="-342900" lvl="0" marL="457200" rtl="0" algn="l">
              <a:spcBef>
                <a:spcPts val="0"/>
              </a:spcBef>
              <a:spcAft>
                <a:spcPts val="0"/>
              </a:spcAft>
              <a:buSzPts val="1800"/>
              <a:buChar char="●"/>
            </a:pPr>
            <a:r>
              <a:rPr lang="en"/>
              <a:t>There may be a one-off cost for some dedicated packages (but you can use the free LibreOffice in preference to Microsoft Office)</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Starting Family History Research - choosing  to store your family history data online</a:t>
            </a:r>
            <a:endParaRPr/>
          </a:p>
        </p:txBody>
      </p:sp>
      <p:sp>
        <p:nvSpPr>
          <p:cNvPr id="127" name="Google Shape;127;p23"/>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Online - for example FindMyPast, Ancestry, FamilySearch etc</a:t>
            </a:r>
            <a:endParaRPr/>
          </a:p>
          <a:p>
            <a:pPr indent="-342900" lvl="0" marL="457200" rtl="0" algn="l">
              <a:spcBef>
                <a:spcPts val="0"/>
              </a:spcBef>
              <a:spcAft>
                <a:spcPts val="0"/>
              </a:spcAft>
              <a:buSzPts val="1800"/>
              <a:buChar char="●"/>
            </a:pPr>
            <a:r>
              <a:rPr lang="en"/>
              <a:t>Some advantages:</a:t>
            </a:r>
            <a:endParaRPr/>
          </a:p>
          <a:p>
            <a:pPr indent="-330200" lvl="1" marL="914400" rtl="0" algn="l">
              <a:spcBef>
                <a:spcPts val="0"/>
              </a:spcBef>
              <a:spcAft>
                <a:spcPts val="0"/>
              </a:spcAft>
              <a:buSzPts val="1600"/>
              <a:buChar char="○"/>
            </a:pPr>
            <a:r>
              <a:rPr lang="en" sz="1600"/>
              <a:t>It can easily be shared with named individuals or publicly if set up correctly, e.g. to showing the results to another family member in a remote location</a:t>
            </a:r>
            <a:endParaRPr sz="1600"/>
          </a:p>
          <a:p>
            <a:pPr indent="-330200" lvl="1" marL="914400" rtl="0" algn="l">
              <a:spcBef>
                <a:spcPts val="0"/>
              </a:spcBef>
              <a:spcAft>
                <a:spcPts val="0"/>
              </a:spcAft>
              <a:buSzPts val="1600"/>
              <a:buChar char="○"/>
            </a:pPr>
            <a:r>
              <a:rPr lang="en" sz="1600"/>
              <a:t>You have no responsibility for backing up your data - if you use a trustworthy organisation and obey their Terms of Service</a:t>
            </a:r>
            <a:endParaRPr sz="1600"/>
          </a:p>
          <a:p>
            <a:pPr indent="-330200" lvl="1" marL="914400" rtl="0" algn="l">
              <a:spcBef>
                <a:spcPts val="0"/>
              </a:spcBef>
              <a:spcAft>
                <a:spcPts val="0"/>
              </a:spcAft>
              <a:buSzPts val="1600"/>
              <a:buChar char="○"/>
            </a:pPr>
            <a:r>
              <a:rPr lang="en" sz="1600"/>
              <a:t>Producing a tree or other charts should be easy to speedy</a:t>
            </a:r>
            <a:endParaRPr sz="1600"/>
          </a:p>
          <a:p>
            <a:pPr indent="-330200" lvl="1" marL="914400" rtl="0" algn="l">
              <a:spcBef>
                <a:spcPts val="0"/>
              </a:spcBef>
              <a:spcAft>
                <a:spcPts val="0"/>
              </a:spcAft>
              <a:buSzPts val="1600"/>
              <a:buChar char="○"/>
            </a:pPr>
            <a:r>
              <a:rPr lang="en" sz="1600"/>
              <a:t>Revising your tree with updates from your latest research is instantaneous</a:t>
            </a:r>
            <a:endParaRPr/>
          </a:p>
          <a:p>
            <a:pPr indent="-342900" lvl="0" marL="457200" rtl="0" algn="l">
              <a:spcBef>
                <a:spcPts val="0"/>
              </a:spcBef>
              <a:spcAft>
                <a:spcPts val="0"/>
              </a:spcAft>
              <a:buSzPts val="1800"/>
              <a:buChar char="●"/>
            </a:pPr>
            <a:r>
              <a:rPr lang="en"/>
              <a:t>Some disadvantages:</a:t>
            </a:r>
            <a:endParaRPr/>
          </a:p>
          <a:p>
            <a:pPr indent="-330200" lvl="1" marL="914400" rtl="0" algn="l">
              <a:spcBef>
                <a:spcPts val="0"/>
              </a:spcBef>
              <a:spcAft>
                <a:spcPts val="0"/>
              </a:spcAft>
              <a:buSzPts val="1600"/>
              <a:buChar char="○"/>
            </a:pPr>
            <a:r>
              <a:rPr lang="en" sz="1600"/>
              <a:t>Data may be shared by default unless you take steps to restrict access</a:t>
            </a:r>
            <a:endParaRPr sz="1600"/>
          </a:p>
          <a:p>
            <a:pPr indent="-330200" lvl="1" marL="914400" rtl="0" algn="l">
              <a:spcBef>
                <a:spcPts val="0"/>
              </a:spcBef>
              <a:spcAft>
                <a:spcPts val="0"/>
              </a:spcAft>
              <a:buSzPts val="1600"/>
              <a:buChar char="○"/>
            </a:pPr>
            <a:r>
              <a:rPr lang="en" sz="1600"/>
              <a:t>Data may be preserved even after you leave the service (e.g. Ancestry)</a:t>
            </a:r>
            <a:endParaRPr sz="1600"/>
          </a:p>
          <a:p>
            <a:pPr indent="-330200" lvl="1" marL="914400" rtl="0" algn="l">
              <a:spcBef>
                <a:spcPts val="0"/>
              </a:spcBef>
              <a:spcAft>
                <a:spcPts val="0"/>
              </a:spcAft>
              <a:buSzPts val="1600"/>
              <a:buChar char="○"/>
            </a:pPr>
            <a:r>
              <a:rPr lang="en" sz="1600"/>
              <a:t>You cannot necessarily choose exactly how to record the information</a:t>
            </a:r>
            <a:endParaRPr sz="1600"/>
          </a:p>
          <a:p>
            <a:pPr indent="-330200" lvl="1" marL="914400" rtl="0" algn="l">
              <a:spcBef>
                <a:spcPts val="0"/>
              </a:spcBef>
              <a:spcAft>
                <a:spcPts val="0"/>
              </a:spcAft>
              <a:buSzPts val="1600"/>
              <a:buChar char="○"/>
            </a:pPr>
            <a:r>
              <a:rPr lang="en" sz="1600"/>
              <a:t>You cannot necessarily choose exactly how to present the information but may be some flexibility, e.g. multiple charts</a:t>
            </a:r>
            <a:endParaRPr sz="1600"/>
          </a:p>
          <a:p>
            <a:pPr indent="-342900" lvl="0" marL="457200" rtl="0" algn="l">
              <a:spcBef>
                <a:spcPts val="0"/>
              </a:spcBef>
              <a:spcAft>
                <a:spcPts val="0"/>
              </a:spcAft>
              <a:buSzPts val="1800"/>
              <a:buChar char="●"/>
            </a:pPr>
            <a:r>
              <a:rPr lang="en"/>
              <a:t>There will normally be a recurring cost - but this may provide access to a huge archive or source records</a:t>
            </a:r>
            <a:endParaRPr sz="1800"/>
          </a:p>
          <a:p>
            <a:pPr indent="0" lvl="0" marL="45720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Starting Family History Research - choosing  where to store your family history data</a:t>
            </a:r>
            <a:endParaRPr/>
          </a:p>
        </p:txBody>
      </p:sp>
      <p:sp>
        <p:nvSpPr>
          <p:cNvPr id="133" name="Google Shape;133;p24"/>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No easy </a:t>
            </a:r>
            <a:r>
              <a:rPr lang="en"/>
              <a:t>answers</a:t>
            </a:r>
            <a:r>
              <a:rPr lang="en"/>
              <a:t> </a:t>
            </a:r>
            <a:endParaRPr/>
          </a:p>
          <a:p>
            <a:pPr indent="-342900" lvl="0" marL="457200" rtl="0" algn="l">
              <a:spcBef>
                <a:spcPts val="0"/>
              </a:spcBef>
              <a:spcAft>
                <a:spcPts val="0"/>
              </a:spcAft>
              <a:buSzPts val="1800"/>
              <a:buChar char="●"/>
            </a:pPr>
            <a:r>
              <a:rPr lang="en"/>
              <a:t>Choose what is right for you</a:t>
            </a:r>
            <a:endParaRPr/>
          </a:p>
          <a:p>
            <a:pPr indent="-342900" lvl="0" marL="457200" rtl="0" algn="l">
              <a:spcBef>
                <a:spcPts val="0"/>
              </a:spcBef>
              <a:spcAft>
                <a:spcPts val="0"/>
              </a:spcAft>
              <a:buSzPts val="1800"/>
              <a:buChar char="●"/>
            </a:pPr>
            <a:r>
              <a:rPr lang="en"/>
              <a:t>Try our various alternatives </a:t>
            </a:r>
            <a:r>
              <a:rPr lang="en"/>
              <a:t>until</a:t>
            </a:r>
            <a:r>
              <a:rPr lang="en"/>
              <a:t> you find one that suits you and then try to stick to it</a:t>
            </a:r>
            <a:endParaRPr/>
          </a:p>
          <a:p>
            <a:pPr indent="-342900" lvl="0" marL="457200" rtl="0" algn="l">
              <a:spcBef>
                <a:spcPts val="0"/>
              </a:spcBef>
              <a:spcAft>
                <a:spcPts val="0"/>
              </a:spcAft>
              <a:buSzPts val="1800"/>
              <a:buChar char="●"/>
            </a:pPr>
            <a:r>
              <a:rPr lang="en"/>
              <a:t>Be aware data can be moved between local storage </a:t>
            </a:r>
            <a:r>
              <a:rPr lang="en"/>
              <a:t>solutions</a:t>
            </a:r>
            <a:r>
              <a:rPr lang="en"/>
              <a:t> and </a:t>
            </a:r>
            <a:r>
              <a:rPr lang="en"/>
              <a:t>between</a:t>
            </a:r>
            <a:r>
              <a:rPr lang="en"/>
              <a:t> local and online </a:t>
            </a:r>
            <a:r>
              <a:rPr lang="en"/>
              <a:t>services</a:t>
            </a:r>
            <a:r>
              <a:rPr lang="en"/>
              <a:t> but some data may be lost in the process even when the so </a:t>
            </a:r>
            <a:r>
              <a:rPr lang="en"/>
              <a:t>called</a:t>
            </a:r>
            <a:r>
              <a:rPr lang="en"/>
              <a:t> GEDCOM </a:t>
            </a:r>
            <a:r>
              <a:rPr lang="en"/>
              <a:t>common</a:t>
            </a:r>
            <a:r>
              <a:rPr lang="en"/>
              <a:t> interchange standard is used.</a:t>
            </a:r>
            <a:endParaRPr/>
          </a:p>
          <a:p>
            <a:pPr indent="-342900" lvl="0" marL="457200" rtl="0" algn="l">
              <a:spcBef>
                <a:spcPts val="0"/>
              </a:spcBef>
              <a:spcAft>
                <a:spcPts val="0"/>
              </a:spcAft>
              <a:buSzPts val="1800"/>
              <a:buChar char="●"/>
            </a:pPr>
            <a:r>
              <a:rPr lang="en"/>
              <a:t>If you decide to use a spreadsheet program then this video on using an Excel template may be a useful </a:t>
            </a:r>
            <a:r>
              <a:rPr lang="en"/>
              <a:t>starter…</a:t>
            </a:r>
            <a:endParaRPr/>
          </a:p>
          <a:p>
            <a:pPr indent="-342900" lvl="0" marL="457200" rtl="0" algn="l">
              <a:spcBef>
                <a:spcPts val="0"/>
              </a:spcBef>
              <a:spcAft>
                <a:spcPts val="0"/>
              </a:spcAft>
              <a:buSzPts val="1800"/>
              <a:buChar char="●"/>
            </a:pPr>
            <a:r>
              <a:rPr lang="en"/>
              <a:t>How to Create a Genealogy Research Notes Template in MS Word see URL:   </a:t>
            </a:r>
            <a:r>
              <a:rPr lang="en" u="sng">
                <a:solidFill>
                  <a:schemeClr val="hlink"/>
                </a:solidFill>
                <a:hlinkClick r:id="rId3"/>
              </a:rPr>
              <a:t>https://www.youtube.com/watch?v=JSx8s8Ku2Qc</a:t>
            </a:r>
            <a:endParaRPr/>
          </a:p>
          <a:p>
            <a:pPr indent="0" lvl="0" marL="45720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265500" y="2192311"/>
            <a:ext cx="4045200" cy="2635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Remember</a:t>
            </a:r>
            <a:endParaRPr/>
          </a:p>
        </p:txBody>
      </p:sp>
      <p:sp>
        <p:nvSpPr>
          <p:cNvPr id="139" name="Google Shape;139;p25"/>
          <p:cNvSpPr txBox="1"/>
          <p:nvPr>
            <p:ph idx="1" type="subTitle"/>
          </p:nvPr>
        </p:nvSpPr>
        <p:spPr>
          <a:xfrm>
            <a:off x="265500" y="4941275"/>
            <a:ext cx="4045200" cy="325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Start with what you think you know, prove it, then work backwards and record everything as you go!</a:t>
            </a:r>
            <a:endParaRPr b="1" sz="3000"/>
          </a:p>
        </p:txBody>
      </p:sp>
      <p:pic>
        <p:nvPicPr>
          <p:cNvPr id="140" name="Google Shape;140;p25"/>
          <p:cNvPicPr preferRelativeResize="0"/>
          <p:nvPr/>
        </p:nvPicPr>
        <p:blipFill rotWithShape="1">
          <a:blip r:embed="rId3">
            <a:alphaModFix/>
          </a:blip>
          <a:srcRect b="0" l="8408" r="8417" t="0"/>
          <a:stretch/>
        </p:blipFill>
        <p:spPr>
          <a:xfrm>
            <a:off x="5355300" y="1900533"/>
            <a:ext cx="3005395" cy="534293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226078" y="636089"/>
            <a:ext cx="2808000" cy="1695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t>Happy hunting</a:t>
            </a:r>
            <a:r>
              <a:rPr lang="en" sz="3000"/>
              <a:t>!</a:t>
            </a:r>
            <a:endParaRPr sz="3000"/>
          </a:p>
        </p:txBody>
      </p:sp>
      <p:sp>
        <p:nvSpPr>
          <p:cNvPr id="146" name="Google Shape;146;p26"/>
          <p:cNvSpPr txBox="1"/>
          <p:nvPr>
            <p:ph idx="1" type="body"/>
          </p:nvPr>
        </p:nvSpPr>
        <p:spPr>
          <a:xfrm>
            <a:off x="226075" y="2605867"/>
            <a:ext cx="2808000" cy="562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Copyrights:</a:t>
            </a:r>
            <a:endParaRPr sz="1400"/>
          </a:p>
          <a:p>
            <a:pPr indent="0" lvl="0" marL="0" rtl="0" algn="l">
              <a:spcBef>
                <a:spcPts val="1600"/>
              </a:spcBef>
              <a:spcAft>
                <a:spcPts val="0"/>
              </a:spcAft>
              <a:buNone/>
            </a:pPr>
            <a:r>
              <a:rPr lang="en" sz="1400"/>
              <a:t>Shepway u3a</a:t>
            </a:r>
            <a:endParaRPr sz="1400"/>
          </a:p>
          <a:p>
            <a:pPr indent="0" lvl="0" marL="0" rtl="0" algn="l">
              <a:spcBef>
                <a:spcPts val="0"/>
              </a:spcBef>
              <a:spcAft>
                <a:spcPts val="0"/>
              </a:spcAft>
              <a:buNone/>
            </a:pPr>
            <a:r>
              <a:rPr lang="en" sz="1400"/>
              <a:t>RH&amp;D Railway Hall</a:t>
            </a:r>
            <a:endParaRPr sz="1400"/>
          </a:p>
          <a:p>
            <a:pPr indent="0" lvl="0" marL="0" rtl="0" algn="l">
              <a:spcBef>
                <a:spcPts val="0"/>
              </a:spcBef>
              <a:spcAft>
                <a:spcPts val="0"/>
              </a:spcAft>
              <a:buNone/>
            </a:pPr>
            <a:r>
              <a:rPr lang="en" sz="1400"/>
              <a:t>HYTHE</a:t>
            </a:r>
            <a:endParaRPr sz="1400"/>
          </a:p>
          <a:p>
            <a:pPr indent="0" lvl="0" marL="0" rtl="0" algn="l">
              <a:spcBef>
                <a:spcPts val="1600"/>
              </a:spcBef>
              <a:spcAft>
                <a:spcPts val="0"/>
              </a:spcAft>
              <a:buNone/>
            </a:pPr>
            <a:r>
              <a:rPr lang="en" sz="1400"/>
              <a:t>shepwaygroups@gmail.com</a:t>
            </a:r>
            <a:endParaRPr sz="1400"/>
          </a:p>
          <a:p>
            <a:pPr indent="0" lvl="0" marL="0" rtl="0" algn="l">
              <a:spcBef>
                <a:spcPts val="0"/>
              </a:spcBef>
              <a:spcAft>
                <a:spcPts val="0"/>
              </a:spcAft>
              <a:buNone/>
            </a:pPr>
            <a:r>
              <a:rPr lang="en" sz="1400" u="sng">
                <a:solidFill>
                  <a:schemeClr val="hlink"/>
                </a:solidFill>
                <a:hlinkClick r:id="rId3"/>
              </a:rPr>
              <a:t>https://u3asites.org.uk/shepway/page/9513</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 sz="1400"/>
              <a:t> </a:t>
            </a:r>
            <a:endParaRPr sz="1400"/>
          </a:p>
        </p:txBody>
      </p:sp>
      <p:pic>
        <p:nvPicPr>
          <p:cNvPr id="147" name="Google Shape;147;p26"/>
          <p:cNvPicPr preferRelativeResize="0"/>
          <p:nvPr/>
        </p:nvPicPr>
        <p:blipFill rotWithShape="1">
          <a:blip r:embed="rId4">
            <a:alphaModFix/>
          </a:blip>
          <a:srcRect b="0" l="1848" r="1849" t="0"/>
          <a:stretch/>
        </p:blipFill>
        <p:spPr>
          <a:xfrm>
            <a:off x="3274676" y="0"/>
            <a:ext cx="5869326" cy="914400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60950" y="2595576"/>
            <a:ext cx="8222100" cy="2876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200"/>
              <a:t>Recording your Family History Research</a:t>
            </a:r>
            <a:endParaRPr sz="3200"/>
          </a:p>
          <a:p>
            <a:pPr indent="0" lvl="0" marL="0" rtl="0" algn="l">
              <a:spcBef>
                <a:spcPts val="0"/>
              </a:spcBef>
              <a:spcAft>
                <a:spcPts val="0"/>
              </a:spcAft>
              <a:buNone/>
            </a:pPr>
            <a:r>
              <a:rPr lang="en" sz="2500"/>
              <a:t>“</a:t>
            </a:r>
            <a:r>
              <a:rPr lang="en" sz="2500"/>
              <a:t>Back to basics” presentation of how and where to record your family tree…and most importantly the source records that provide the evidence for your findings.</a:t>
            </a:r>
            <a:endParaRPr sz="3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a:t>
            </a:r>
            <a:r>
              <a:rPr lang="en"/>
              <a:t> your Family History Research - “Facts” - “Events” versus “Attributes”</a:t>
            </a:r>
            <a:endParaRPr/>
          </a:p>
        </p:txBody>
      </p:sp>
      <p:sp>
        <p:nvSpPr>
          <p:cNvPr id="79" name="Google Shape;79;p15"/>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things that you </a:t>
            </a:r>
            <a:r>
              <a:rPr lang="en"/>
              <a:t>discover</a:t>
            </a:r>
            <a:r>
              <a:rPr lang="en"/>
              <a:t> about your ancestors and other relatives are generally known as “Facts”</a:t>
            </a:r>
            <a:endParaRPr/>
          </a:p>
          <a:p>
            <a:pPr indent="-342900" lvl="0" marL="457200" rtl="0" algn="l">
              <a:spcBef>
                <a:spcPts val="0"/>
              </a:spcBef>
              <a:spcAft>
                <a:spcPts val="0"/>
              </a:spcAft>
              <a:buSzPts val="1800"/>
              <a:buChar char="●"/>
            </a:pPr>
            <a:r>
              <a:t/>
            </a:r>
            <a:endParaRPr/>
          </a:p>
          <a:p>
            <a:pPr indent="-342900" lvl="0" marL="457200" rtl="0" algn="l">
              <a:spcBef>
                <a:spcPts val="0"/>
              </a:spcBef>
              <a:spcAft>
                <a:spcPts val="0"/>
              </a:spcAft>
              <a:buSzPts val="1800"/>
              <a:buChar char="●"/>
            </a:pPr>
            <a:r>
              <a:rPr lang="en"/>
              <a:t>Facts may in turn be usefully sub-divided into “Events” and “Attributes”</a:t>
            </a:r>
            <a:endParaRPr/>
          </a:p>
          <a:p>
            <a:pPr indent="-342900" lvl="0" marL="457200" rtl="0" algn="l">
              <a:spcBef>
                <a:spcPts val="0"/>
              </a:spcBef>
              <a:spcAft>
                <a:spcPts val="0"/>
              </a:spcAft>
              <a:buSzPts val="1800"/>
              <a:buChar char="●"/>
            </a:pPr>
            <a:r>
              <a:t/>
            </a:r>
            <a:endParaRPr/>
          </a:p>
          <a:p>
            <a:pPr indent="-342900" lvl="0" marL="457200" rtl="0" algn="l">
              <a:spcBef>
                <a:spcPts val="0"/>
              </a:spcBef>
              <a:spcAft>
                <a:spcPts val="0"/>
              </a:spcAft>
              <a:buSzPts val="1800"/>
              <a:buChar char="●"/>
            </a:pPr>
            <a:r>
              <a:rPr lang="en"/>
              <a:t>Events have an associated date, e.g. Birth, Marriage, Death, Census entries, Military Service</a:t>
            </a:r>
            <a:endParaRPr/>
          </a:p>
          <a:p>
            <a:pPr indent="-342900" lvl="0" marL="457200" rtl="0" algn="l">
              <a:spcBef>
                <a:spcPts val="0"/>
              </a:spcBef>
              <a:spcAft>
                <a:spcPts val="0"/>
              </a:spcAft>
              <a:buSzPts val="1800"/>
              <a:buChar char="●"/>
            </a:pPr>
            <a:r>
              <a:t/>
            </a:r>
            <a:endParaRPr/>
          </a:p>
          <a:p>
            <a:pPr indent="-342900" lvl="0" marL="457200" rtl="0" algn="l">
              <a:spcBef>
                <a:spcPts val="0"/>
              </a:spcBef>
              <a:spcAft>
                <a:spcPts val="0"/>
              </a:spcAft>
              <a:buSzPts val="1800"/>
              <a:buChar char="●"/>
            </a:pPr>
            <a:r>
              <a:rPr lang="en"/>
              <a:t>Attributes do not have an </a:t>
            </a:r>
            <a:r>
              <a:rPr lang="en"/>
              <a:t>associated</a:t>
            </a:r>
            <a:r>
              <a:rPr lang="en"/>
              <a:t> date, (other that that of the record where you </a:t>
            </a:r>
            <a:r>
              <a:rPr lang="en"/>
              <a:t>found</a:t>
            </a:r>
            <a:r>
              <a:rPr lang="en"/>
              <a:t> the information)</a:t>
            </a:r>
            <a:endParaRPr/>
          </a:p>
          <a:p>
            <a:pPr indent="-342900" lvl="0" marL="457200" rtl="0" algn="l">
              <a:spcBef>
                <a:spcPts val="0"/>
              </a:spcBef>
              <a:spcAft>
                <a:spcPts val="0"/>
              </a:spcAft>
              <a:buSzPts val="1800"/>
              <a:buChar char="●"/>
            </a:pPr>
            <a:r>
              <a:t/>
            </a:r>
            <a:endParaRPr/>
          </a:p>
          <a:p>
            <a:pPr indent="-342900" lvl="0" marL="457200" rtl="0" algn="l">
              <a:spcBef>
                <a:spcPts val="0"/>
              </a:spcBef>
              <a:spcAft>
                <a:spcPts val="0"/>
              </a:spcAft>
              <a:buSzPts val="1800"/>
              <a:buChar char="●"/>
            </a:pPr>
            <a:r>
              <a:rPr lang="en"/>
              <a:t>Examples, </a:t>
            </a:r>
            <a:r>
              <a:rPr lang="en"/>
              <a:t>Physical</a:t>
            </a:r>
            <a:r>
              <a:rPr lang="en"/>
              <a:t> </a:t>
            </a:r>
            <a:r>
              <a:rPr lang="en"/>
              <a:t>description</a:t>
            </a:r>
            <a:r>
              <a:rPr lang="en"/>
              <a:t>, Residence, Occupation, Religion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 your Family History Research - the importance of “Sources”</a:t>
            </a:r>
            <a:endParaRPr/>
          </a:p>
        </p:txBody>
      </p:sp>
      <p:sp>
        <p:nvSpPr>
          <p:cNvPr id="85" name="Google Shape;85;p16"/>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Facts are </a:t>
            </a:r>
            <a:r>
              <a:rPr lang="en"/>
              <a:t>discovered</a:t>
            </a:r>
            <a:r>
              <a:rPr lang="en"/>
              <a:t> from “Source Records” aka “Sources”</a:t>
            </a:r>
            <a:endParaRPr/>
          </a:p>
          <a:p>
            <a:pPr indent="-342900" lvl="0" marL="457200" rtl="0" algn="l">
              <a:spcBef>
                <a:spcPts val="0"/>
              </a:spcBef>
              <a:spcAft>
                <a:spcPts val="0"/>
              </a:spcAft>
              <a:buSzPts val="1800"/>
              <a:buChar char="●"/>
            </a:pPr>
            <a:r>
              <a:rPr lang="en"/>
              <a:t>Source Records may be paper records, online text records or images or </a:t>
            </a:r>
            <a:r>
              <a:rPr lang="en"/>
              <a:t>physical</a:t>
            </a:r>
            <a:r>
              <a:rPr lang="en"/>
              <a:t> photos or other memorabilia</a:t>
            </a:r>
            <a:endParaRPr/>
          </a:p>
          <a:p>
            <a:pPr indent="-342900" lvl="0" marL="457200" rtl="0" algn="l">
              <a:spcBef>
                <a:spcPts val="0"/>
              </a:spcBef>
              <a:spcAft>
                <a:spcPts val="0"/>
              </a:spcAft>
              <a:buSzPts val="1800"/>
              <a:buChar char="●"/>
            </a:pPr>
            <a:r>
              <a:rPr lang="en"/>
              <a:t>A source is the answer to the question “How do you know </a:t>
            </a:r>
            <a:r>
              <a:rPr lang="en"/>
              <a:t>that a statement in your tree is true</a:t>
            </a:r>
            <a:r>
              <a:rPr lang="en"/>
              <a:t>?” (e.g. “My grandfather was born on 7 Jan 1925”)</a:t>
            </a:r>
            <a:endParaRPr/>
          </a:p>
          <a:p>
            <a:pPr indent="-342900" lvl="0" marL="457200" rtl="0" algn="l">
              <a:spcBef>
                <a:spcPts val="0"/>
              </a:spcBef>
              <a:spcAft>
                <a:spcPts val="0"/>
              </a:spcAft>
              <a:buSzPts val="1800"/>
              <a:buChar char="●"/>
            </a:pPr>
            <a:r>
              <a:rPr lang="en"/>
              <a:t>Facts without sources are worse than useless - you </a:t>
            </a:r>
            <a:r>
              <a:rPr lang="en"/>
              <a:t>cannot</a:t>
            </a:r>
            <a:r>
              <a:rPr lang="en"/>
              <a:t> tell whether they are correct or not - or even why you think that they are correct</a:t>
            </a:r>
            <a:endParaRPr/>
          </a:p>
          <a:p>
            <a:pPr indent="-342900" lvl="0" marL="457200" rtl="0" algn="l">
              <a:spcBef>
                <a:spcPts val="0"/>
              </a:spcBef>
              <a:spcAft>
                <a:spcPts val="0"/>
              </a:spcAft>
              <a:buSzPts val="1800"/>
              <a:buChar char="●"/>
            </a:pPr>
            <a:r>
              <a:rPr lang="en"/>
              <a:t>Incorrect facts can be seriously misleading for further research</a:t>
            </a:r>
            <a:endParaRPr/>
          </a:p>
          <a:p>
            <a:pPr indent="-342900" lvl="0" marL="457200" rtl="0" algn="l">
              <a:spcBef>
                <a:spcPts val="0"/>
              </a:spcBef>
              <a:spcAft>
                <a:spcPts val="0"/>
              </a:spcAft>
              <a:buSzPts val="1800"/>
              <a:buChar char="●"/>
            </a:pPr>
            <a:r>
              <a:rPr lang="en"/>
              <a:t>Genuine </a:t>
            </a:r>
            <a:r>
              <a:rPr lang="en"/>
              <a:t>sources</a:t>
            </a:r>
            <a:r>
              <a:rPr lang="en"/>
              <a:t> may be labelled as primary where the </a:t>
            </a:r>
            <a:r>
              <a:rPr lang="en"/>
              <a:t>original</a:t>
            </a:r>
            <a:r>
              <a:rPr lang="en"/>
              <a:t> record was created at the time or the event e.g. Marriage Certificate</a:t>
            </a:r>
            <a:endParaRPr/>
          </a:p>
          <a:p>
            <a:pPr indent="-342900" lvl="0" marL="457200" rtl="0" algn="l">
              <a:spcBef>
                <a:spcPts val="0"/>
              </a:spcBef>
              <a:spcAft>
                <a:spcPts val="0"/>
              </a:spcAft>
              <a:buSzPts val="1800"/>
              <a:buChar char="●"/>
            </a:pPr>
            <a:r>
              <a:rPr lang="en"/>
              <a:t>Secondary sources are records that were created after the event you are researching</a:t>
            </a:r>
            <a:endParaRPr/>
          </a:p>
          <a:p>
            <a:pPr indent="-342900" lvl="0" marL="457200" rtl="0" algn="l">
              <a:spcBef>
                <a:spcPts val="0"/>
              </a:spcBef>
              <a:spcAft>
                <a:spcPts val="0"/>
              </a:spcAft>
              <a:buSzPts val="1800"/>
              <a:buChar char="●"/>
            </a:pPr>
            <a:r>
              <a:rPr lang="en"/>
              <a:t>Often where you only have a transcript of the </a:t>
            </a:r>
            <a:r>
              <a:rPr lang="en"/>
              <a:t>original</a:t>
            </a:r>
            <a:r>
              <a:rPr lang="en"/>
              <a:t> record (there may be errors in the transcription) e.g.  GRO Index record for Birth Certificate</a:t>
            </a:r>
            <a:endParaRPr/>
          </a:p>
          <a:p>
            <a:pPr indent="-342900" lvl="0" marL="457200" rtl="0" algn="l">
              <a:spcBef>
                <a:spcPts val="0"/>
              </a:spcBef>
              <a:spcAft>
                <a:spcPts val="0"/>
              </a:spcAft>
              <a:buSzPts val="1800"/>
              <a:buChar char="●"/>
            </a:pPr>
            <a:r>
              <a:rPr lang="en"/>
              <a:t>An tree online or on paper does not count even as a secondary source - unless it has links to the underlying source records themselves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a:t>
            </a:r>
            <a:r>
              <a:rPr lang="en"/>
              <a:t>ing your Family History Research - records of key life “Events” and individual’s ”Attributes”</a:t>
            </a:r>
            <a:endParaRPr i="1"/>
          </a:p>
        </p:txBody>
      </p:sp>
      <p:sp>
        <p:nvSpPr>
          <p:cNvPr id="91" name="Google Shape;91;p17"/>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    Vital records: birth, marriage, and death dates and locations</a:t>
            </a:r>
            <a:endParaRPr/>
          </a:p>
          <a:p>
            <a:pPr indent="-342900" lvl="0" marL="457200" rtl="0" algn="l">
              <a:spcBef>
                <a:spcPts val="0"/>
              </a:spcBef>
              <a:spcAft>
                <a:spcPts val="0"/>
              </a:spcAft>
              <a:buSzPts val="1800"/>
              <a:buChar char="●"/>
            </a:pPr>
            <a:r>
              <a:rPr lang="en"/>
              <a:t>    Census records: names, ages, relationships, occupations, and addresses</a:t>
            </a:r>
            <a:endParaRPr/>
          </a:p>
          <a:p>
            <a:pPr indent="-342900" lvl="0" marL="457200" rtl="0" algn="l">
              <a:spcBef>
                <a:spcPts val="0"/>
              </a:spcBef>
              <a:spcAft>
                <a:spcPts val="0"/>
              </a:spcAft>
              <a:buSzPts val="1800"/>
              <a:buChar char="●"/>
            </a:pPr>
            <a:r>
              <a:rPr lang="en"/>
              <a:t>    Immigration and naturalization records: arrival dates, ports of entry, and countries of origin</a:t>
            </a:r>
            <a:endParaRPr/>
          </a:p>
          <a:p>
            <a:pPr indent="-342900" lvl="0" marL="457200" rtl="0" algn="l">
              <a:spcBef>
                <a:spcPts val="0"/>
              </a:spcBef>
              <a:spcAft>
                <a:spcPts val="0"/>
              </a:spcAft>
              <a:buSzPts val="1800"/>
              <a:buChar char="●"/>
            </a:pPr>
            <a:r>
              <a:rPr lang="en"/>
              <a:t>    Military records: service dates, branches of service, and ranks</a:t>
            </a:r>
            <a:endParaRPr/>
          </a:p>
          <a:p>
            <a:pPr indent="-342900" lvl="0" marL="457200" rtl="0" algn="l">
              <a:spcBef>
                <a:spcPts val="0"/>
              </a:spcBef>
              <a:spcAft>
                <a:spcPts val="0"/>
              </a:spcAft>
              <a:buSzPts val="1800"/>
              <a:buChar char="●"/>
            </a:pPr>
            <a:r>
              <a:rPr lang="en"/>
              <a:t>    Religious records: baptisms, confirmations, marriages, and burials</a:t>
            </a:r>
            <a:endParaRPr/>
          </a:p>
          <a:p>
            <a:pPr indent="-342900" lvl="0" marL="457200" rtl="0" algn="l">
              <a:spcBef>
                <a:spcPts val="0"/>
              </a:spcBef>
              <a:spcAft>
                <a:spcPts val="0"/>
              </a:spcAft>
              <a:buSzPts val="1800"/>
              <a:buChar char="●"/>
            </a:pPr>
            <a:r>
              <a:rPr lang="en"/>
              <a:t>    Probate records: wills, inventories, and distributions of estates</a:t>
            </a:r>
            <a:endParaRPr/>
          </a:p>
          <a:p>
            <a:pPr indent="-342900" lvl="0" marL="457200" rtl="0" algn="l">
              <a:spcBef>
                <a:spcPts val="0"/>
              </a:spcBef>
              <a:spcAft>
                <a:spcPts val="0"/>
              </a:spcAft>
              <a:buSzPts val="1800"/>
              <a:buChar char="●"/>
            </a:pPr>
            <a:r>
              <a:rPr lang="en"/>
              <a:t>    Property records: deeds, mortgages, and liens</a:t>
            </a:r>
            <a:endParaRPr/>
          </a:p>
          <a:p>
            <a:pPr indent="-342900" lvl="0" marL="457200" rtl="0" algn="l">
              <a:spcBef>
                <a:spcPts val="0"/>
              </a:spcBef>
              <a:spcAft>
                <a:spcPts val="0"/>
              </a:spcAft>
              <a:buSzPts val="1800"/>
              <a:buChar char="●"/>
            </a:pPr>
            <a:r>
              <a:rPr lang="en"/>
              <a:t>    Court records: criminal and civil cases</a:t>
            </a:r>
            <a:endParaRPr/>
          </a:p>
          <a:p>
            <a:pPr indent="-342900" lvl="0" marL="457200" rtl="0" algn="l">
              <a:spcBef>
                <a:spcPts val="0"/>
              </a:spcBef>
              <a:spcAft>
                <a:spcPts val="0"/>
              </a:spcAft>
              <a:buSzPts val="1800"/>
              <a:buChar char="●"/>
            </a:pPr>
            <a:r>
              <a:rPr lang="en"/>
              <a:t>    Newspaper articles: obituaries, birth announcements, and other news stories</a:t>
            </a:r>
            <a:endParaRPr/>
          </a:p>
          <a:p>
            <a:pPr indent="-342900" lvl="0" marL="457200" rtl="0" algn="l">
              <a:spcBef>
                <a:spcPts val="0"/>
              </a:spcBef>
              <a:spcAft>
                <a:spcPts val="0"/>
              </a:spcAft>
              <a:buSzPts val="1800"/>
              <a:buChar char="●"/>
            </a:pPr>
            <a:r>
              <a:rPr lang="en"/>
              <a:t>    Photos and other artifacts: family heirlooms that can provide clues about your ancestors' lives</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 your Family History Research - “Sources” versus “Citations”</a:t>
            </a:r>
            <a:endParaRPr i="1"/>
          </a:p>
        </p:txBody>
      </p:sp>
      <p:sp>
        <p:nvSpPr>
          <p:cNvPr id="97" name="Google Shape;97;p18"/>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citation provides the necessary information to identify and locate a source that was used to support a fact. It includes the following elements:</a:t>
            </a:r>
            <a:endParaRPr/>
          </a:p>
          <a:p>
            <a:pPr indent="-330200" lvl="1" marL="914400" rtl="0" algn="l">
              <a:spcBef>
                <a:spcPts val="0"/>
              </a:spcBef>
              <a:spcAft>
                <a:spcPts val="0"/>
              </a:spcAft>
              <a:buSzPts val="1600"/>
              <a:buChar char="○"/>
            </a:pPr>
            <a:r>
              <a:rPr lang="en" sz="1600"/>
              <a:t>    Author(s): </a:t>
            </a:r>
            <a:r>
              <a:rPr lang="en" sz="1600"/>
              <a:t>The n</a:t>
            </a:r>
            <a:r>
              <a:rPr lang="en" sz="1600"/>
              <a:t>ame(s) of the person(s) or organization(s) that created the source.</a:t>
            </a:r>
            <a:endParaRPr sz="1600"/>
          </a:p>
          <a:p>
            <a:pPr indent="-330200" lvl="1" marL="914400" rtl="0" algn="l">
              <a:spcBef>
                <a:spcPts val="0"/>
              </a:spcBef>
              <a:spcAft>
                <a:spcPts val="0"/>
              </a:spcAft>
              <a:buSzPts val="1600"/>
              <a:buChar char="○"/>
            </a:pPr>
            <a:r>
              <a:rPr lang="en" sz="1600"/>
              <a:t>    Title: The full title of the source, including any subtitles, volume numbers, and edition numbers.</a:t>
            </a:r>
            <a:endParaRPr sz="1600"/>
          </a:p>
          <a:p>
            <a:pPr indent="-330200" lvl="1" marL="914400" rtl="0" algn="l">
              <a:spcBef>
                <a:spcPts val="0"/>
              </a:spcBef>
              <a:spcAft>
                <a:spcPts val="0"/>
              </a:spcAft>
              <a:buSzPts val="1600"/>
              <a:buChar char="○"/>
            </a:pPr>
            <a:r>
              <a:rPr lang="en" sz="1600"/>
              <a:t>Publication information: The place of publication, publisher, and year of publication for printed sources, or the website address and access date for online sources.</a:t>
            </a:r>
            <a:endParaRPr sz="1600"/>
          </a:p>
          <a:p>
            <a:pPr indent="-330200" lvl="1" marL="914400" rtl="0" algn="l">
              <a:spcBef>
                <a:spcPts val="0"/>
              </a:spcBef>
              <a:spcAft>
                <a:spcPts val="0"/>
              </a:spcAft>
              <a:buSzPts val="1600"/>
              <a:buChar char="○"/>
            </a:pPr>
            <a:r>
              <a:rPr lang="en" sz="1600"/>
              <a:t>Specific information about the source: Volume and page numbers for books, the date and page number for newspapers, or the specific record number for archival documents.</a:t>
            </a:r>
            <a:endParaRPr sz="1600"/>
          </a:p>
          <a:p>
            <a:pPr indent="-330200" lvl="1" marL="914400" rtl="0" algn="l">
              <a:spcBef>
                <a:spcPts val="0"/>
              </a:spcBef>
              <a:spcAft>
                <a:spcPts val="0"/>
              </a:spcAft>
              <a:buSzPts val="1600"/>
              <a:buChar char="○"/>
            </a:pPr>
            <a:r>
              <a:rPr lang="en" sz="1600"/>
              <a:t>    Repository information: If the source is located in a repository, such as a library or archive, the name and location of the repository should be included.</a:t>
            </a:r>
            <a:endParaRPr sz="1600"/>
          </a:p>
          <a:p>
            <a:pPr indent="-342900" lvl="0" marL="457200" rtl="0" algn="l">
              <a:spcBef>
                <a:spcPts val="0"/>
              </a:spcBef>
              <a:spcAft>
                <a:spcPts val="0"/>
              </a:spcAft>
              <a:buSzPts val="1800"/>
              <a:buChar char="●"/>
            </a:pPr>
            <a:r>
              <a:rPr lang="en"/>
              <a:t>Also useful to </a:t>
            </a:r>
            <a:r>
              <a:rPr lang="en"/>
              <a:t>record</a:t>
            </a:r>
            <a:r>
              <a:rPr lang="en"/>
              <a:t> the date when you made the citation</a:t>
            </a:r>
            <a:endParaRPr/>
          </a:p>
          <a:p>
            <a:pPr indent="-342900" lvl="0" marL="457200" rtl="0" algn="l">
              <a:spcBef>
                <a:spcPts val="0"/>
              </a:spcBef>
              <a:spcAft>
                <a:spcPts val="0"/>
              </a:spcAft>
              <a:buSzPts val="1800"/>
              <a:buChar char="●"/>
            </a:pPr>
            <a:r>
              <a:rPr lang="en"/>
              <a:t>Cite your sources as you go, rather than waiting until the end of your research. This will make it easier to keep track of your sources and to avoid forgetting where you found information.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 your Family History Research - Example “Sources” and  “Citations”</a:t>
            </a:r>
            <a:endParaRPr i="1"/>
          </a:p>
        </p:txBody>
      </p:sp>
      <p:sp>
        <p:nvSpPr>
          <p:cNvPr id="103" name="Google Shape;103;p19"/>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Put more simply a “Citation” is the link between the “Fact” for that Individual and the “Source Record”</a:t>
            </a:r>
            <a:endParaRPr/>
          </a:p>
          <a:p>
            <a:pPr indent="-342900" lvl="0" marL="457200" rtl="0" algn="l">
              <a:spcBef>
                <a:spcPts val="0"/>
              </a:spcBef>
              <a:spcAft>
                <a:spcPts val="0"/>
              </a:spcAft>
              <a:buSzPts val="1800"/>
              <a:buChar char="●"/>
            </a:pPr>
            <a:r>
              <a:rPr lang="en"/>
              <a:t>An example fact may be that your grandfather was 6 ft 1 in tall at age 21 </a:t>
            </a:r>
            <a:endParaRPr/>
          </a:p>
          <a:p>
            <a:pPr indent="-342900" lvl="0" marL="457200" rtl="0" algn="l">
              <a:spcBef>
                <a:spcPts val="0"/>
              </a:spcBef>
              <a:spcAft>
                <a:spcPts val="0"/>
              </a:spcAft>
              <a:buSzPts val="1800"/>
              <a:buChar char="●"/>
            </a:pPr>
            <a:r>
              <a:rPr lang="en"/>
              <a:t>The Source Record for this is the “Attestation” for his Military service  - a paper document of which you have saved an image (or at least have saved a link to the image)</a:t>
            </a:r>
            <a:endParaRPr/>
          </a:p>
          <a:p>
            <a:pPr indent="-342900" lvl="0" marL="457200" rtl="0" algn="l">
              <a:spcBef>
                <a:spcPts val="0"/>
              </a:spcBef>
              <a:spcAft>
                <a:spcPts val="0"/>
              </a:spcAft>
              <a:buSzPts val="1800"/>
              <a:buChar char="●"/>
            </a:pPr>
            <a:r>
              <a:rPr lang="en"/>
              <a:t>Here is an example of an Evidence Style citation for a UK census record:</a:t>
            </a:r>
            <a:endParaRPr/>
          </a:p>
          <a:p>
            <a:pPr indent="-330200" lvl="1" marL="914400" rtl="0" algn="l">
              <a:spcBef>
                <a:spcPts val="0"/>
              </a:spcBef>
              <a:spcAft>
                <a:spcPts val="0"/>
              </a:spcAft>
              <a:buSzPts val="1600"/>
              <a:buChar char="○"/>
            </a:pPr>
            <a:r>
              <a:rPr lang="en" sz="1600"/>
              <a:t>England and Wales Census, 1891, Class: RG12, Piece: 2412, Folio: 11, Page: 16, The National Archives, Kew, England, [accessed 28 Sept 2023].</a:t>
            </a:r>
            <a:endParaRPr sz="1600"/>
          </a:p>
          <a:p>
            <a:pPr indent="-342900" lvl="0" marL="457200" rtl="0" algn="l">
              <a:spcBef>
                <a:spcPts val="0"/>
              </a:spcBef>
              <a:spcAft>
                <a:spcPts val="0"/>
              </a:spcAft>
              <a:buSzPts val="1800"/>
              <a:buChar char="●"/>
            </a:pPr>
            <a:r>
              <a:rPr lang="en"/>
              <a:t>This citation tells us that the source is the 1891 England and Wales Census, and that the specific record is located in Class: RG12, Piece: 2412, Folio: 11, Page: 16 at The National Archives in Kew, England. </a:t>
            </a:r>
            <a:endParaRPr/>
          </a:p>
          <a:p>
            <a:pPr indent="-342900" lvl="0" marL="457200" rtl="0" algn="l">
              <a:spcBef>
                <a:spcPts val="0"/>
              </a:spcBef>
              <a:spcAft>
                <a:spcPts val="0"/>
              </a:spcAft>
              <a:buSzPts val="1800"/>
              <a:buChar char="●"/>
            </a:pPr>
            <a:r>
              <a:rPr lang="en"/>
              <a:t>We also know that the citation was accessed on 28 September 2023.</a:t>
            </a:r>
            <a:endParaRPr/>
          </a:p>
          <a:p>
            <a:pPr indent="-342900" lvl="0" marL="457200" rtl="0" algn="l">
              <a:spcBef>
                <a:spcPts val="0"/>
              </a:spcBef>
              <a:spcAft>
                <a:spcPts val="0"/>
              </a:spcAft>
              <a:buSzPts val="1800"/>
              <a:buChar char="●"/>
            </a:pPr>
            <a:r>
              <a:rPr lang="en"/>
              <a:t>It is important to note that citations should be as specific as possible. This allows other researchers to easily find the source that you used, even if they are using a different database or archive.</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Recording your Family History Research - Multiple Facts from a single S</a:t>
            </a:r>
            <a:r>
              <a:rPr lang="en"/>
              <a:t>ource</a:t>
            </a:r>
            <a:r>
              <a:rPr lang="en"/>
              <a:t> Record</a:t>
            </a:r>
            <a:endParaRPr i="1"/>
          </a:p>
        </p:txBody>
      </p:sp>
      <p:sp>
        <p:nvSpPr>
          <p:cNvPr id="109" name="Google Shape;109;p20"/>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single source record may reveal multiple </a:t>
            </a:r>
            <a:r>
              <a:rPr lang="en"/>
              <a:t>facts</a:t>
            </a:r>
            <a:r>
              <a:rPr lang="en"/>
              <a:t> about one individual</a:t>
            </a:r>
            <a:endParaRPr/>
          </a:p>
          <a:p>
            <a:pPr indent="-342900" lvl="0" marL="457200" rtl="0" algn="l">
              <a:spcBef>
                <a:spcPts val="0"/>
              </a:spcBef>
              <a:spcAft>
                <a:spcPts val="0"/>
              </a:spcAft>
              <a:buSzPts val="1800"/>
              <a:buChar char="●"/>
            </a:pPr>
            <a:r>
              <a:rPr lang="en"/>
              <a:t>A single Military Service record can contain many events, starting with the date of “sign up”, award of </a:t>
            </a:r>
            <a:r>
              <a:rPr lang="en"/>
              <a:t>medals</a:t>
            </a:r>
            <a:r>
              <a:rPr lang="en"/>
              <a:t>, injuries, residences or theatres of war, promotions and/or demotions in rank etc</a:t>
            </a:r>
            <a:endParaRPr/>
          </a:p>
          <a:p>
            <a:pPr indent="-342900" lvl="0" marL="457200" rtl="0" algn="l">
              <a:spcBef>
                <a:spcPts val="0"/>
              </a:spcBef>
              <a:spcAft>
                <a:spcPts val="0"/>
              </a:spcAft>
              <a:buSzPts val="1800"/>
              <a:buChar char="●"/>
            </a:pPr>
            <a:r>
              <a:rPr lang="en"/>
              <a:t>A single source records  may also reveal facts about more than one individual.</a:t>
            </a:r>
            <a:endParaRPr/>
          </a:p>
          <a:p>
            <a:pPr indent="-342900" lvl="0" marL="457200" rtl="0" algn="l">
              <a:spcBef>
                <a:spcPts val="0"/>
              </a:spcBef>
              <a:spcAft>
                <a:spcPts val="0"/>
              </a:spcAft>
              <a:buSzPts val="1800"/>
              <a:buChar char="●"/>
            </a:pPr>
            <a:r>
              <a:rPr lang="en"/>
              <a:t>A Marriage Record will give facts about the Bride and the Groom, their parents etc including names, </a:t>
            </a:r>
            <a:r>
              <a:rPr lang="en"/>
              <a:t>marital</a:t>
            </a:r>
            <a:r>
              <a:rPr lang="en"/>
              <a:t> status, residence and </a:t>
            </a:r>
            <a:r>
              <a:rPr lang="en"/>
              <a:t>their respective </a:t>
            </a:r>
            <a:r>
              <a:rPr lang="en"/>
              <a:t> occupations</a:t>
            </a:r>
            <a:endParaRPr/>
          </a:p>
          <a:p>
            <a:pPr indent="-342900" lvl="0" marL="457200" rtl="0" algn="l">
              <a:spcBef>
                <a:spcPts val="0"/>
              </a:spcBef>
              <a:spcAft>
                <a:spcPts val="0"/>
              </a:spcAft>
              <a:buSzPts val="1800"/>
              <a:buChar char="●"/>
            </a:pPr>
            <a:r>
              <a:rPr lang="en"/>
              <a:t>A single Census record may contact may facts about potentially many individuals, typically names, ages, occupation and places of birth for a family grouping </a:t>
            </a:r>
            <a:endParaRPr/>
          </a:p>
          <a:p>
            <a:pPr indent="-342900" lvl="0" marL="457200" rtl="0" algn="l">
              <a:spcBef>
                <a:spcPts val="0"/>
              </a:spcBef>
              <a:spcAft>
                <a:spcPts val="0"/>
              </a:spcAft>
              <a:buSzPts val="1800"/>
              <a:buChar char="●"/>
            </a:pPr>
            <a:r>
              <a:rPr lang="en"/>
              <a:t>In all such cases it is possible to use the same citation for the Source Record for all facts for all individuals (unless the Source Record flows over </a:t>
            </a:r>
            <a:r>
              <a:rPr lang="en"/>
              <a:t>onto</a:t>
            </a:r>
            <a:r>
              <a:rPr lang="en"/>
              <a:t> to another </a:t>
            </a:r>
            <a:r>
              <a:rPr lang="en"/>
              <a:t>sheet</a:t>
            </a:r>
            <a:r>
              <a:rPr lang="en"/>
              <a:t>)</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471900" y="1313289"/>
            <a:ext cx="8222100" cy="1364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Starting Family History Research - Recording your findings and </a:t>
            </a:r>
            <a:r>
              <a:rPr lang="en"/>
              <a:t>especially</a:t>
            </a:r>
            <a:r>
              <a:rPr lang="en"/>
              <a:t> your sources</a:t>
            </a:r>
            <a:endParaRPr/>
          </a:p>
        </p:txBody>
      </p:sp>
      <p:sp>
        <p:nvSpPr>
          <p:cNvPr id="115" name="Google Shape;115;p21"/>
          <p:cNvSpPr txBox="1"/>
          <p:nvPr>
            <p:ph idx="1" type="body"/>
          </p:nvPr>
        </p:nvSpPr>
        <p:spPr>
          <a:xfrm>
            <a:off x="471900" y="3411689"/>
            <a:ext cx="8222100" cy="481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Family tree software: There are many different family tree software programs available, both free and paid. They can help you organize your research, create a family tree, and store your documents and images.</a:t>
            </a:r>
            <a:endParaRPr/>
          </a:p>
          <a:p>
            <a:pPr indent="-342900" lvl="0" marL="457200" rtl="0" algn="l">
              <a:spcBef>
                <a:spcPts val="0"/>
              </a:spcBef>
              <a:spcAft>
                <a:spcPts val="0"/>
              </a:spcAft>
              <a:buSzPts val="1800"/>
              <a:buChar char="●"/>
            </a:pPr>
            <a:r>
              <a:rPr lang="en"/>
              <a:t>Genealogy notebooks are a great way to keep track of your research notes, sources, and ideas. You can use a dedicated genealogy notebook, or you can use an ordinary notebook or journal.</a:t>
            </a:r>
            <a:endParaRPr/>
          </a:p>
          <a:p>
            <a:pPr indent="-342900" lvl="0" marL="457200" rtl="0" algn="l">
              <a:spcBef>
                <a:spcPts val="0"/>
              </a:spcBef>
              <a:spcAft>
                <a:spcPts val="0"/>
              </a:spcAft>
              <a:buSzPts val="1800"/>
              <a:buChar char="●"/>
            </a:pPr>
            <a:r>
              <a:rPr lang="en"/>
              <a:t>Spreadsheets can be a helpful way to organize your data, such as dates, places, and names. You can use a spreadsheet to create a family tree, or you can use it to track your research progress.</a:t>
            </a:r>
            <a:endParaRPr/>
          </a:p>
          <a:p>
            <a:pPr indent="-342900" lvl="0" marL="457200" rtl="0" algn="l">
              <a:spcBef>
                <a:spcPts val="0"/>
              </a:spcBef>
              <a:spcAft>
                <a:spcPts val="0"/>
              </a:spcAft>
              <a:buSzPts val="1800"/>
              <a:buChar char="●"/>
            </a:pPr>
            <a:r>
              <a:rPr lang="en"/>
              <a:t>Word processing documents can be used to create detailed research notes, such as transcriptions of documents or interviews. You can also use such documents to write stories or biographies about your ancestors.</a:t>
            </a:r>
            <a:endParaRPr/>
          </a:p>
          <a:p>
            <a:pPr indent="-342900" lvl="0" marL="457200" rtl="0" algn="l">
              <a:spcBef>
                <a:spcPts val="0"/>
              </a:spcBef>
              <a:spcAft>
                <a:spcPts val="0"/>
              </a:spcAft>
              <a:buSzPts val="1800"/>
              <a:buChar char="●"/>
            </a:pPr>
            <a:r>
              <a:rPr lang="en"/>
              <a:t>There are many online tools available to help you record your family tree research, e.g. Ancestry, FindMyPast. These tools can help you find record your findings together with links to the underlying source records and share them</a:t>
            </a:r>
            <a:r>
              <a:rPr lang="en"/>
              <a:t> with other r</a:t>
            </a:r>
            <a:r>
              <a:rPr lang="en"/>
              <a:t>esearchers.</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005AB6"/>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