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70879f527ae652ec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0879f527ae652ec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58e427a030aad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8e427a030aad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58e427a030aadd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8e427a030aadd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4bd9d49247ef12d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bd9d49247ef12d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4bd9d49247ef12d8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bd9d49247ef12d8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4bd9d49247ef12d8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4bd9d49247ef12d8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4bd9d49247ef12d8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bd9d49247ef12d8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4bd9d49247ef12d8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bd9d49247ef12d8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4bd9d49247ef12d8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bd9d49247ef12d8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70879f527ae652ec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0879f527ae652e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70879f527ae652ec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0879f527ae652ec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Record your sources</a:t>
            </a:r>
            <a:endParaRPr/>
          </a:p>
          <a:p>
            <a:pPr indent="0" lvl="0" marL="0" rtl="0" algn="ctr">
              <a:spcBef>
                <a:spcPts val="0"/>
              </a:spcBef>
              <a:spcAft>
                <a:spcPts val="0"/>
              </a:spcAft>
              <a:buNone/>
            </a:pPr>
            <a:r>
              <a:t/>
            </a:r>
            <a:endParaRPr/>
          </a:p>
        </p:txBody>
      </p:sp>
      <p:sp>
        <p:nvSpPr>
          <p:cNvPr id="55" name="Google Shape;55;p13"/>
          <p:cNvSpPr txBox="1"/>
          <p:nvPr>
            <p:ph idx="1" type="subTitle"/>
          </p:nvPr>
        </p:nvSpPr>
        <p:spPr>
          <a:xfrm>
            <a:off x="196475" y="2286000"/>
            <a:ext cx="8520600" cy="18666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en"/>
              <a:t>Sources are the mainstay of genealogy and must be recorded.</a:t>
            </a:r>
            <a:endParaRPr/>
          </a:p>
          <a:p>
            <a:pPr indent="0" lvl="0" marL="0" rtl="0" algn="ctr">
              <a:spcBef>
                <a:spcPts val="0"/>
              </a:spcBef>
              <a:spcAft>
                <a:spcPts val="0"/>
              </a:spcAft>
              <a:buNone/>
            </a:pPr>
            <a:r>
              <a:rPr lang="en"/>
              <a:t>Information such as a birth, marriage, death of an ancestor need to be recorded with </a:t>
            </a:r>
            <a:endParaRPr/>
          </a:p>
          <a:p>
            <a:pPr indent="0" lvl="0" marL="0" rtl="0" algn="ctr">
              <a:spcBef>
                <a:spcPts val="0"/>
              </a:spcBef>
              <a:spcAft>
                <a:spcPts val="0"/>
              </a:spcAft>
              <a:buNone/>
            </a:pPr>
            <a:r>
              <a:rPr lang="en"/>
              <a:t>any documents and where you found that information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2"/>
          <p:cNvSpPr txBox="1"/>
          <p:nvPr>
            <p:ph type="title"/>
          </p:nvPr>
        </p:nvSpPr>
        <p:spPr>
          <a:xfrm>
            <a:off x="467200" y="-259625"/>
            <a:ext cx="8073000" cy="49434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sz="2800"/>
              <a:t>Maps :</a:t>
            </a:r>
            <a:endParaRPr sz="2800"/>
          </a:p>
          <a:p>
            <a:pPr indent="0" lvl="0" marL="0" rtl="0" algn="l">
              <a:spcBef>
                <a:spcPts val="0"/>
              </a:spcBef>
              <a:spcAft>
                <a:spcPts val="0"/>
              </a:spcAft>
              <a:buNone/>
            </a:pPr>
            <a:r>
              <a:rPr lang="en" sz="2800"/>
              <a:t>Look at a map of the area - is it near a boundary ?  Look on the other side of the boundary and note dates of boundary changes, nearby towns and villages</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12mile walk for Ag Labs</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Rivers/coast for transport - underground/train/tram/bus routes</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Note down wider features - what could they see from where they were ?</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3"/>
          <p:cNvSpPr txBox="1"/>
          <p:nvPr>
            <p:ph type="title"/>
          </p:nvPr>
        </p:nvSpPr>
        <p:spPr>
          <a:xfrm>
            <a:off x="490250" y="400975"/>
            <a:ext cx="6367800" cy="44751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sz="2600"/>
              <a:t>Additional ideas</a:t>
            </a:r>
            <a:r>
              <a:rPr lang="en" sz="2800"/>
              <a:t> :</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To organise source sheets:</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1 file per surname</a:t>
            </a:r>
            <a:endParaRPr sz="2800"/>
          </a:p>
          <a:p>
            <a:pPr indent="0" lvl="0" marL="0" rtl="0" algn="l">
              <a:spcBef>
                <a:spcPts val="0"/>
              </a:spcBef>
              <a:spcAft>
                <a:spcPts val="0"/>
              </a:spcAft>
              <a:buNone/>
            </a:pPr>
            <a:r>
              <a:rPr lang="en" sz="2800"/>
              <a:t>Start with a pedigree chart</a:t>
            </a:r>
            <a:endParaRPr sz="2800"/>
          </a:p>
          <a:p>
            <a:pPr indent="0" lvl="0" marL="0" rtl="0" algn="l">
              <a:spcBef>
                <a:spcPts val="0"/>
              </a:spcBef>
              <a:spcAft>
                <a:spcPts val="0"/>
              </a:spcAft>
              <a:buNone/>
            </a:pPr>
            <a:r>
              <a:rPr lang="en" sz="2800"/>
              <a:t>Each section has 1 ancestor organised chronologically.</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URL digital file with links to named and numbered people for quick checking</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4"/>
          <p:cNvSpPr txBox="1"/>
          <p:nvPr>
            <p:ph type="title"/>
          </p:nvPr>
        </p:nvSpPr>
        <p:spPr>
          <a:xfrm>
            <a:off x="69125" y="0"/>
            <a:ext cx="8618400" cy="51435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sz="3000"/>
              <a:t>Photos : Number and date and cross reference on the research log.</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rPr lang="en" sz="3000"/>
              <a:t>Documents/certificates :  number and date receipt and cross ref to research log.</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rPr lang="en" sz="3000"/>
              <a:t>Emails : electronic folder and note on research log</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rPr lang="en" sz="3000"/>
              <a:t>Recordings : cross ref to research log</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rPr lang="en" sz="3000"/>
              <a:t>And - to put information on a family history program - discuss</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141175" y="308800"/>
            <a:ext cx="8496000" cy="4217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If you </a:t>
            </a:r>
            <a:r>
              <a:rPr lang="en"/>
              <a:t>don’t record the source of your information there is a high probability that you will lose all or part of the information, or you won’t be able to find it again. You will then waste time repeating what you have previously done.</a:t>
            </a:r>
            <a:endParaRPr/>
          </a:p>
          <a:p>
            <a:pPr indent="0" lvl="0" marL="0" rtl="0" algn="ctr">
              <a:spcBef>
                <a:spcPts val="0"/>
              </a:spcBef>
              <a:spcAft>
                <a:spcPts val="0"/>
              </a:spcAft>
              <a:buNone/>
            </a:pPr>
            <a:r>
              <a:rPr lang="en"/>
              <a:t>Importantly it should also say what you failed to find.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210305" y="522289"/>
            <a:ext cx="8520600" cy="4098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Research Logs help you see what you have done and where to go next.  If you have a break of several months it then helps you to carry on where you left off.</a:t>
            </a:r>
            <a:endParaRPr/>
          </a:p>
          <a:p>
            <a:pPr indent="0" lvl="0" marL="0" rtl="0" algn="ctr">
              <a:spcBef>
                <a:spcPts val="0"/>
              </a:spcBef>
              <a:spcAft>
                <a:spcPts val="0"/>
              </a:spcAft>
              <a:buNone/>
            </a:pPr>
            <a:r>
              <a:rPr lang="en"/>
              <a:t>You can make a research log on paper, on a searchable note taking app like Evernote or even Word or Excel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6"/>
          <p:cNvPicPr preferRelativeResize="0"/>
          <p:nvPr/>
        </p:nvPicPr>
        <p:blipFill>
          <a:blip r:embed="rId3">
            <a:alphaModFix/>
          </a:blip>
          <a:stretch>
            <a:fillRect/>
          </a:stretch>
        </p:blipFill>
        <p:spPr>
          <a:xfrm>
            <a:off x="152400" y="152400"/>
            <a:ext cx="8461574" cy="48387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112333" y="806527"/>
            <a:ext cx="8049900" cy="44061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3400"/>
              <a:t>What’s needed on the Research Log:</a:t>
            </a:r>
            <a:endParaRPr sz="3400"/>
          </a:p>
          <a:p>
            <a:pPr indent="0" lvl="0" marL="457200" rtl="0" algn="l">
              <a:spcBef>
                <a:spcPts val="0"/>
              </a:spcBef>
              <a:spcAft>
                <a:spcPts val="0"/>
              </a:spcAft>
              <a:buNone/>
            </a:pPr>
            <a:r>
              <a:rPr lang="en" sz="3400"/>
              <a:t>1.</a:t>
            </a:r>
            <a:r>
              <a:rPr lang="en" sz="3400"/>
              <a:t> Date and place of research ie today’s date at top of page. New records come on to the internet so you need to know when and where the research was done a while back.</a:t>
            </a:r>
            <a:endParaRPr sz="3400"/>
          </a:p>
          <a:p>
            <a:pPr indent="0" lvl="0" marL="457200" rtl="0" algn="l">
              <a:spcBef>
                <a:spcPts val="0"/>
              </a:spcBef>
              <a:spcAft>
                <a:spcPts val="0"/>
              </a:spcAft>
              <a:buNone/>
            </a:pPr>
            <a:r>
              <a:rPr lang="en" sz="3400"/>
              <a:t>2.  purpose of the research - what do you want to find ?</a:t>
            </a:r>
            <a:endParaRPr sz="3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ph type="title"/>
          </p:nvPr>
        </p:nvSpPr>
        <p:spPr>
          <a:xfrm>
            <a:off x="428725" y="0"/>
            <a:ext cx="8651100" cy="65811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3800"/>
              <a:t>Create source citations:</a:t>
            </a:r>
            <a:endParaRPr sz="3800"/>
          </a:p>
          <a:p>
            <a:pPr indent="-469900" lvl="0" marL="457200" rtl="0" algn="l">
              <a:spcBef>
                <a:spcPts val="0"/>
              </a:spcBef>
              <a:spcAft>
                <a:spcPts val="0"/>
              </a:spcAft>
              <a:buSzPts val="3800"/>
              <a:buAutoNum type="arabicPeriod"/>
            </a:pPr>
            <a:r>
              <a:rPr lang="en" sz="3800"/>
              <a:t>Book - title, author page and catalogue no if possible</a:t>
            </a:r>
            <a:endParaRPr sz="3800"/>
          </a:p>
          <a:p>
            <a:pPr indent="-469900" lvl="0" marL="457200" rtl="0" algn="l">
              <a:spcBef>
                <a:spcPts val="0"/>
              </a:spcBef>
              <a:spcAft>
                <a:spcPts val="0"/>
              </a:spcAft>
              <a:buSzPts val="3800"/>
              <a:buAutoNum type="arabicPeriod"/>
            </a:pPr>
            <a:r>
              <a:rPr lang="en" sz="3800"/>
              <a:t>Document - Catalogue no. And title if in a </a:t>
            </a:r>
            <a:r>
              <a:rPr lang="en" sz="3800"/>
              <a:t>repository</a:t>
            </a:r>
            <a:endParaRPr sz="3800"/>
          </a:p>
          <a:p>
            <a:pPr indent="-469900" lvl="0" marL="457200" rtl="0" algn="l">
              <a:spcBef>
                <a:spcPts val="0"/>
              </a:spcBef>
              <a:spcAft>
                <a:spcPts val="0"/>
              </a:spcAft>
              <a:buSzPts val="3800"/>
              <a:buAutoNum type="arabicPeriod"/>
            </a:pPr>
            <a:r>
              <a:rPr lang="en" sz="3800"/>
              <a:t>website - name the website/route and copy the URL onto your Research Log if electronic/digital</a:t>
            </a:r>
            <a:endParaRPr sz="3800"/>
          </a:p>
          <a:p>
            <a:pPr indent="0" lvl="0" marL="0" rtl="0" algn="l">
              <a:spcBef>
                <a:spcPts val="0"/>
              </a:spcBef>
              <a:spcAft>
                <a:spcPts val="0"/>
              </a:spcAft>
              <a:buNone/>
            </a:pPr>
            <a:r>
              <a:t/>
            </a:r>
            <a:endParaRPr sz="3800"/>
          </a:p>
          <a:p>
            <a:pPr indent="0" lvl="0" marL="0" rtl="0" algn="l">
              <a:spcBef>
                <a:spcPts val="0"/>
              </a:spcBef>
              <a:spcAft>
                <a:spcPts val="0"/>
              </a:spcAft>
              <a:buNone/>
            </a:pPr>
            <a:r>
              <a:t/>
            </a:r>
            <a:endParaRPr sz="3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9"/>
          <p:cNvSpPr txBox="1"/>
          <p:nvPr>
            <p:ph type="title"/>
          </p:nvPr>
        </p:nvSpPr>
        <p:spPr>
          <a:xfrm>
            <a:off x="262700" y="129050"/>
            <a:ext cx="8627700" cy="5014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100"/>
              <a:t>Details</a:t>
            </a:r>
            <a:endParaRPr sz="3100"/>
          </a:p>
          <a:p>
            <a:pPr indent="-425450" lvl="0" marL="457200" rtl="0" algn="l">
              <a:spcBef>
                <a:spcPts val="0"/>
              </a:spcBef>
              <a:spcAft>
                <a:spcPts val="0"/>
              </a:spcAft>
              <a:buSzPts val="3100"/>
              <a:buAutoNum type="arabicPeriod"/>
            </a:pPr>
            <a:r>
              <a:rPr lang="en" sz="3100"/>
              <a:t>You need the details you are looking for</a:t>
            </a:r>
            <a:endParaRPr sz="3100"/>
          </a:p>
          <a:p>
            <a:pPr indent="-425450" lvl="0" marL="457200" rtl="0" algn="l">
              <a:spcBef>
                <a:spcPts val="0"/>
              </a:spcBef>
              <a:spcAft>
                <a:spcPts val="0"/>
              </a:spcAft>
              <a:buSzPts val="3100"/>
              <a:buAutoNum type="arabicPeriod"/>
            </a:pPr>
            <a:r>
              <a:rPr lang="en" sz="3100"/>
              <a:t>Thoughts of where to go next</a:t>
            </a:r>
            <a:endParaRPr sz="3100"/>
          </a:p>
          <a:p>
            <a:pPr indent="-425450" lvl="0" marL="457200" rtl="0" algn="l">
              <a:spcBef>
                <a:spcPts val="0"/>
              </a:spcBef>
              <a:spcAft>
                <a:spcPts val="0"/>
              </a:spcAft>
              <a:buSzPts val="3100"/>
              <a:buAutoNum type="arabicPeriod"/>
            </a:pPr>
            <a:r>
              <a:rPr lang="en" sz="3100"/>
              <a:t>Unconnected information for future use</a:t>
            </a:r>
            <a:endParaRPr sz="3100"/>
          </a:p>
          <a:p>
            <a:pPr indent="-425450" lvl="0" marL="457200" rtl="0" algn="l">
              <a:spcBef>
                <a:spcPts val="0"/>
              </a:spcBef>
              <a:spcAft>
                <a:spcPts val="0"/>
              </a:spcAft>
              <a:buSzPts val="3100"/>
              <a:buAutoNum type="arabicPeriod"/>
            </a:pPr>
            <a:r>
              <a:rPr lang="en" sz="3100"/>
              <a:t>Scope of research in years</a:t>
            </a:r>
            <a:endParaRPr sz="3100"/>
          </a:p>
          <a:p>
            <a:pPr indent="-425450" lvl="0" marL="457200" rtl="0" algn="l">
              <a:spcBef>
                <a:spcPts val="0"/>
              </a:spcBef>
              <a:spcAft>
                <a:spcPts val="0"/>
              </a:spcAft>
              <a:buSzPts val="3100"/>
              <a:buAutoNum type="arabicPeriod"/>
            </a:pPr>
            <a:r>
              <a:rPr lang="en" sz="3100"/>
              <a:t>Limitations to what you could find ? </a:t>
            </a:r>
            <a:endParaRPr sz="3100"/>
          </a:p>
          <a:p>
            <a:pPr indent="-425450" lvl="0" marL="457200" rtl="0" algn="l">
              <a:spcBef>
                <a:spcPts val="0"/>
              </a:spcBef>
              <a:spcAft>
                <a:spcPts val="0"/>
              </a:spcAft>
              <a:buSzPts val="3100"/>
              <a:buAutoNum type="arabicPeriod"/>
            </a:pPr>
            <a:r>
              <a:rPr lang="en" sz="3100"/>
              <a:t>Note strategies or questions - one or more children moved - why - job, another family member,  one that stayed - look after parent ?  How far did they move ? - map</a:t>
            </a:r>
            <a:endParaRPr sz="3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0"/>
          <p:cNvSpPr txBox="1"/>
          <p:nvPr>
            <p:ph type="title"/>
          </p:nvPr>
        </p:nvSpPr>
        <p:spPr>
          <a:xfrm>
            <a:off x="587023" y="0"/>
            <a:ext cx="7469400" cy="4090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sz="3200"/>
              <a:t>Can’t find data:</a:t>
            </a:r>
            <a:endParaRPr sz="3200"/>
          </a:p>
          <a:p>
            <a:pPr indent="0" lvl="0" marL="0" rtl="0" algn="l">
              <a:spcBef>
                <a:spcPts val="0"/>
              </a:spcBef>
              <a:spcAft>
                <a:spcPts val="0"/>
              </a:spcAft>
              <a:buNone/>
            </a:pPr>
            <a:r>
              <a:rPr lang="en" sz="3200"/>
              <a:t>Note if you can’t find anything - nil/none</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 sz="3200"/>
              <a:t>Specify what none is for - ‘no surname found ‘ etc</a:t>
            </a:r>
            <a:endParaRPr sz="3200"/>
          </a:p>
          <a:p>
            <a:pPr indent="0" lvl="0" marL="0" rtl="0" algn="l">
              <a:spcBef>
                <a:spcPts val="0"/>
              </a:spcBef>
              <a:spcAft>
                <a:spcPts val="0"/>
              </a:spcAft>
              <a:buNone/>
            </a:pPr>
            <a:r>
              <a:rPr lang="en" sz="3200"/>
              <a:t>If left blank you haven’t done it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 sz="3200"/>
              <a:t>Conflicting data - say so.</a:t>
            </a:r>
            <a:endParaRPr sz="3200"/>
          </a:p>
          <a:p>
            <a:pPr indent="0" lvl="0" marL="0" rtl="0" algn="l">
              <a:spcBef>
                <a:spcPts val="0"/>
              </a:spcBef>
              <a:spcAft>
                <a:spcPts val="0"/>
              </a:spcAft>
              <a:buNone/>
            </a:pPr>
            <a:r>
              <a:t/>
            </a:r>
            <a:endParaRPr sz="3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1"/>
          <p:cNvSpPr txBox="1"/>
          <p:nvPr>
            <p:ph type="title"/>
          </p:nvPr>
        </p:nvSpPr>
        <p:spPr>
          <a:xfrm>
            <a:off x="313400" y="294950"/>
            <a:ext cx="8517300" cy="4613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2800"/>
              <a:t>Keywords help to find the info on the log again and a system can search more easily.</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Give the person a nickname even - Thomas of Ibsley, </a:t>
            </a:r>
            <a:r>
              <a:rPr lang="en" sz="2800"/>
              <a:t>Frederick</a:t>
            </a:r>
            <a:r>
              <a:rPr lang="en" sz="2800"/>
              <a:t> Alan the bricklayer</a:t>
            </a:r>
            <a:endParaRPr sz="2800"/>
          </a:p>
          <a:p>
            <a:pPr indent="0" lvl="0" marL="0" rtl="0" algn="l">
              <a:spcBef>
                <a:spcPts val="0"/>
              </a:spcBef>
              <a:spcAft>
                <a:spcPts val="0"/>
              </a:spcAft>
              <a:buNone/>
            </a:pPr>
            <a:r>
              <a:t/>
            </a:r>
            <a:endParaRPr sz="2800"/>
          </a:p>
          <a:p>
            <a:pPr indent="0" lvl="0" marL="0" rtl="0" algn="l">
              <a:spcBef>
                <a:spcPts val="0"/>
              </a:spcBef>
              <a:spcAft>
                <a:spcPts val="0"/>
              </a:spcAft>
              <a:buNone/>
            </a:pPr>
            <a:r>
              <a:rPr lang="en" sz="2800"/>
              <a:t>Or have a numbering system.  It doesn’t have to be complicated - just give the next person the next number - the numbers don’t have to relate to one another.</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